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 ContentType="image/tif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handoutMasterIdLst>
    <p:handoutMasterId r:id="rId56"/>
  </p:handoutMasterIdLst>
  <p:sldIdLst>
    <p:sldId id="455" r:id="rId2"/>
    <p:sldId id="456" r:id="rId3"/>
    <p:sldId id="350" r:id="rId4"/>
    <p:sldId id="375" r:id="rId5"/>
    <p:sldId id="406" r:id="rId6"/>
    <p:sldId id="407" r:id="rId7"/>
    <p:sldId id="408" r:id="rId8"/>
    <p:sldId id="409" r:id="rId9"/>
    <p:sldId id="368" r:id="rId10"/>
    <p:sldId id="410" r:id="rId11"/>
    <p:sldId id="414" r:id="rId12"/>
    <p:sldId id="411" r:id="rId13"/>
    <p:sldId id="457" r:id="rId14"/>
    <p:sldId id="458" r:id="rId15"/>
    <p:sldId id="459" r:id="rId16"/>
    <p:sldId id="460" r:id="rId17"/>
    <p:sldId id="461" r:id="rId18"/>
    <p:sldId id="462" r:id="rId19"/>
    <p:sldId id="463" r:id="rId20"/>
    <p:sldId id="464" r:id="rId21"/>
    <p:sldId id="465" r:id="rId22"/>
    <p:sldId id="466" r:id="rId23"/>
    <p:sldId id="467" r:id="rId24"/>
    <p:sldId id="468" r:id="rId25"/>
    <p:sldId id="469" r:id="rId26"/>
    <p:sldId id="470" r:id="rId27"/>
    <p:sldId id="471" r:id="rId28"/>
    <p:sldId id="472" r:id="rId29"/>
    <p:sldId id="473" r:id="rId30"/>
    <p:sldId id="474" r:id="rId31"/>
    <p:sldId id="475" r:id="rId32"/>
    <p:sldId id="476" r:id="rId33"/>
    <p:sldId id="477" r:id="rId34"/>
    <p:sldId id="478" r:id="rId35"/>
    <p:sldId id="479" r:id="rId36"/>
    <p:sldId id="480" r:id="rId37"/>
    <p:sldId id="481" r:id="rId38"/>
    <p:sldId id="482" r:id="rId39"/>
    <p:sldId id="483" r:id="rId40"/>
    <p:sldId id="484" r:id="rId41"/>
    <p:sldId id="485" r:id="rId42"/>
    <p:sldId id="486" r:id="rId43"/>
    <p:sldId id="487" r:id="rId44"/>
    <p:sldId id="488" r:id="rId45"/>
    <p:sldId id="489" r:id="rId46"/>
    <p:sldId id="490" r:id="rId47"/>
    <p:sldId id="491" r:id="rId48"/>
    <p:sldId id="492" r:id="rId49"/>
    <p:sldId id="493" r:id="rId50"/>
    <p:sldId id="494" r:id="rId51"/>
    <p:sldId id="495" r:id="rId52"/>
    <p:sldId id="496" r:id="rId53"/>
    <p:sldId id="497" r:id="rId5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gan Miller" initials="MM" lastIdx="7"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422"/>
    <a:srgbClr val="008638"/>
    <a:srgbClr val="007FA3"/>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6" autoAdjust="0"/>
    <p:restoredTop sz="94270" autoAdjust="0"/>
  </p:normalViewPr>
  <p:slideViewPr>
    <p:cSldViewPr>
      <p:cViewPr varScale="1">
        <p:scale>
          <a:sx n="76" d="100"/>
          <a:sy n="76" d="100"/>
        </p:scale>
        <p:origin x="658" y="67"/>
      </p:cViewPr>
      <p:guideLst>
        <p:guide orient="horz" pos="2160"/>
        <p:guide pos="2880"/>
      </p:guideLst>
    </p:cSldViewPr>
  </p:slideViewPr>
  <p:outlineViewPr>
    <p:cViewPr>
      <p:scale>
        <a:sx n="33" d="100"/>
        <a:sy n="33" d="100"/>
      </p:scale>
      <p:origin x="0" y="-33954"/>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commentAuthors" Target="commen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t>3/18/2018</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0.tiff>
</file>

<file path=ppt/media/image2.png>
</file>

<file path=ppt/media/image3.jpeg>
</file>

<file path=ppt/media/image4.tif>
</file>

<file path=ppt/media/image5.tiff>
</file>

<file path=ppt/media/image6.tif>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t>3/18/2018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b="0"/>
              <a:t>Slide 3 is </a:t>
            </a:r>
            <a:r>
              <a:rPr lang="en-US" b="0" dirty="0"/>
              <a:t>a list of textbook LO numbers and statements.</a:t>
            </a:r>
          </a:p>
        </p:txBody>
      </p:sp>
      <p:sp>
        <p:nvSpPr>
          <p:cNvPr id="4" name="Slide Number Placeholder 3"/>
          <p:cNvSpPr>
            <a:spLocks noGrp="1"/>
          </p:cNvSpPr>
          <p:nvPr>
            <p:ph type="sldNum" sz="quarter" idx="10"/>
          </p:nvPr>
        </p:nvSpPr>
        <p:spPr/>
        <p:txBody>
          <a:bodyPr/>
          <a:lstStyle/>
          <a:p>
            <a:pPr>
              <a:defRPr/>
            </a:pPr>
            <a:fld id="{BCBF78A6-6942-440F-9655-1DC0E3C5C1FC}" type="slidenum">
              <a:rPr lang="en-US" smtClean="0"/>
              <a:pPr>
                <a:defRPr/>
              </a:pPr>
              <a:t>3</a:t>
            </a:fld>
            <a:endParaRPr lang="en-US" dirty="0"/>
          </a:p>
        </p:txBody>
      </p:sp>
    </p:spTree>
    <p:extLst>
      <p:ext uri="{BB962C8B-B14F-4D97-AF65-F5344CB8AC3E}">
        <p14:creationId xmlns:p14="http://schemas.microsoft.com/office/powerpoint/2010/main" val="7893636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3.3, Page 117. </a:t>
            </a:r>
          </a:p>
          <a:p>
            <a:r>
              <a:rPr lang="en-US" sz="1200" b="0" i="0" u="none" strike="noStrike" kern="1200" baseline="0" dirty="0">
                <a:solidFill>
                  <a:schemeClr val="tx1"/>
                </a:solidFill>
                <a:latin typeface="+mn-lt"/>
                <a:ea typeface="+mn-ea"/>
                <a:cs typeface="+mn-cs"/>
              </a:rPr>
              <a:t>In packet switching, digital messages are divided into fixed-length packets of bits (generally about 1,500 bytes). Header information indicates both the origin and the ultimate destination address of the packet, the size of the message, and the number of packets the receiving node should expect. Because the receipt of each packet is acknowledged by the receiving computer, for a considerable amount of time, the network is not passing information, only acknowledgments, producing a delay called latency.</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9</a:t>
            </a:fld>
            <a:endParaRPr lang="en-US" dirty="0"/>
          </a:p>
        </p:txBody>
      </p:sp>
    </p:spTree>
    <p:extLst>
      <p:ext uri="{BB962C8B-B14F-4D97-AF65-F5344CB8AC3E}">
        <p14:creationId xmlns:p14="http://schemas.microsoft.com/office/powerpoint/2010/main" val="1306761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3.4, Page 119. </a:t>
            </a:r>
          </a:p>
          <a:p>
            <a:r>
              <a:rPr lang="en-US" sz="1200" b="0" i="0" u="none" strike="noStrike" kern="1200" baseline="0" dirty="0">
                <a:solidFill>
                  <a:schemeClr val="tx1"/>
                </a:solidFill>
                <a:latin typeface="+mn-lt"/>
                <a:ea typeface="+mn-ea"/>
                <a:cs typeface="+mn-cs"/>
              </a:rPr>
              <a:t>TCP/IP is an industry-standard suite of protocols for large internetworks. The purpose of TCP/IP is to provide high-speed communication network links.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11</a:t>
            </a:fld>
            <a:endParaRPr lang="en-US" dirty="0"/>
          </a:p>
        </p:txBody>
      </p:sp>
    </p:spTree>
    <p:extLst>
      <p:ext uri="{BB962C8B-B14F-4D97-AF65-F5344CB8AC3E}">
        <p14:creationId xmlns:p14="http://schemas.microsoft.com/office/powerpoint/2010/main" val="30697286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3.5, Page 120. </a:t>
            </a:r>
          </a:p>
          <a:p>
            <a:r>
              <a:rPr lang="en-US" sz="1200" b="0" i="0" u="none" strike="noStrike" kern="1200" baseline="0" dirty="0">
                <a:solidFill>
                  <a:schemeClr val="tx1"/>
                </a:solidFill>
                <a:latin typeface="+mn-lt"/>
                <a:ea typeface="+mn-ea"/>
                <a:cs typeface="+mn-cs"/>
              </a:rPr>
              <a:t>The Internet uses packet-switched networks and the TCP/IP communications protocol to send, route, and assemble messages. Messages are broken into packets, and packets from the same message can travel along different routes.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13</a:t>
            </a:fld>
            <a:endParaRPr lang="en-US" dirty="0"/>
          </a:p>
        </p:txBody>
      </p:sp>
    </p:spTree>
    <p:extLst>
      <p:ext uri="{BB962C8B-B14F-4D97-AF65-F5344CB8AC3E}">
        <p14:creationId xmlns:p14="http://schemas.microsoft.com/office/powerpoint/2010/main" val="39510052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3.11 Page 132. </a:t>
            </a:r>
          </a:p>
          <a:p>
            <a:r>
              <a:rPr lang="en-US" sz="1200" b="0" i="0" u="none" strike="noStrike" kern="1200" baseline="0" dirty="0">
                <a:solidFill>
                  <a:schemeClr val="tx1"/>
                </a:solidFill>
                <a:latin typeface="+mn-lt"/>
                <a:ea typeface="+mn-ea"/>
                <a:cs typeface="+mn-cs"/>
              </a:rPr>
              <a:t>The Internet can be characterized as an hourglass modular structure with a lower layer containing the bit-carrying infrastructure (including cables and switches) and an upper layer containing user applications such as e-mail and the Web. In the narrow waist are transportation protocols such as TCP/IP.</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21</a:t>
            </a:fld>
            <a:endParaRPr lang="en-US" dirty="0"/>
          </a:p>
        </p:txBody>
      </p:sp>
    </p:spTree>
    <p:extLst>
      <p:ext uri="{BB962C8B-B14F-4D97-AF65-F5344CB8AC3E}">
        <p14:creationId xmlns:p14="http://schemas.microsoft.com/office/powerpoint/2010/main" val="40168254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3.12, Page 133. </a:t>
            </a:r>
          </a:p>
          <a:p>
            <a:r>
              <a:rPr lang="en-US" sz="1200" b="0" i="0" u="none" strike="noStrike" kern="1200" baseline="0" dirty="0">
                <a:solidFill>
                  <a:schemeClr val="tx1"/>
                </a:solidFill>
                <a:latin typeface="+mn-lt"/>
                <a:ea typeface="+mn-ea"/>
                <a:cs typeface="+mn-cs"/>
              </a:rPr>
              <a:t>Today’s Internet has a multi-tiered open network architecture featuring multiple backbones, regional hubs, campus/corporate area networks, and local client computers.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22</a:t>
            </a:fld>
            <a:endParaRPr lang="en-US" dirty="0"/>
          </a:p>
        </p:txBody>
      </p:sp>
    </p:spTree>
    <p:extLst>
      <p:ext uri="{BB962C8B-B14F-4D97-AF65-F5344CB8AC3E}">
        <p14:creationId xmlns:p14="http://schemas.microsoft.com/office/powerpoint/2010/main" val="26986359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a:t>
            </a:r>
            <a:r>
              <a:rPr lang="en-US" baseline="0" dirty="0"/>
              <a:t> 3.14, page 149. </a:t>
            </a:r>
          </a:p>
          <a:p>
            <a:r>
              <a:rPr lang="en-US" sz="1200" b="0" i="0" u="none" strike="noStrike" kern="1200" baseline="0" dirty="0">
                <a:solidFill>
                  <a:schemeClr val="tx1"/>
                </a:solidFill>
                <a:latin typeface="+mn-lt"/>
                <a:ea typeface="+mn-ea"/>
                <a:cs typeface="+mn-cs"/>
              </a:rPr>
              <a:t>In a Wi-Fi network, wireless access points connect to the Internet using a land-based broadband connection. Clients, which could be desktops, laptops, tablet computers, or smartphones, connect to the access point using radio signals.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36</a:t>
            </a:fld>
            <a:endParaRPr lang="en-US" dirty="0"/>
          </a:p>
        </p:txBody>
      </p:sp>
    </p:spTree>
    <p:extLst>
      <p:ext uri="{BB962C8B-B14F-4D97-AF65-F5344CB8AC3E}">
        <p14:creationId xmlns:p14="http://schemas.microsoft.com/office/powerpoint/2010/main" val="3821866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3.18, page 169.</a:t>
            </a:r>
          </a:p>
        </p:txBody>
      </p:sp>
      <p:sp>
        <p:nvSpPr>
          <p:cNvPr id="4" name="Slide Number Placeholder 3"/>
          <p:cNvSpPr>
            <a:spLocks noGrp="1"/>
          </p:cNvSpPr>
          <p:nvPr>
            <p:ph type="sldNum" sz="quarter" idx="10"/>
          </p:nvPr>
        </p:nvSpPr>
        <p:spPr/>
        <p:txBody>
          <a:bodyPr/>
          <a:lstStyle/>
          <a:p>
            <a:fld id="{A73D6722-9B4D-4E29-B226-C325925A8118}" type="slidenum">
              <a:rPr lang="en-US" smtClean="0"/>
              <a:t>47</a:t>
            </a:fld>
            <a:endParaRPr lang="en-US" dirty="0"/>
          </a:p>
        </p:txBody>
      </p:sp>
    </p:spTree>
    <p:extLst>
      <p:ext uri="{BB962C8B-B14F-4D97-AF65-F5344CB8AC3E}">
        <p14:creationId xmlns:p14="http://schemas.microsoft.com/office/powerpoint/2010/main" val="35640499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smtClean="0">
                <a:solidFill>
                  <a:schemeClr val="tx1"/>
                </a:solidFill>
                <a:effectLst/>
                <a:latin typeface="+mn-lt"/>
                <a:ea typeface="+mn-ea"/>
                <a:cs typeface="+mn-cs"/>
              </a:rPr>
              <a:t>「</a:t>
            </a:r>
            <a:r>
              <a:rPr lang="en-US" altLang="zh-TW" sz="1200" b="0" i="0" kern="1200" dirty="0" smtClean="0">
                <a:solidFill>
                  <a:schemeClr val="tx1"/>
                </a:solidFill>
                <a:effectLst/>
                <a:latin typeface="+mn-lt"/>
                <a:ea typeface="+mn-ea"/>
                <a:cs typeface="+mn-cs"/>
              </a:rPr>
              <a:t>Podcast</a:t>
            </a:r>
            <a:r>
              <a:rPr lang="zh-TW" altLang="en-US" sz="1200" b="0" i="0" kern="1200" dirty="0" smtClean="0">
                <a:solidFill>
                  <a:schemeClr val="tx1"/>
                </a:solidFill>
                <a:effectLst/>
                <a:latin typeface="+mn-lt"/>
                <a:ea typeface="+mn-ea"/>
                <a:cs typeface="+mn-cs"/>
              </a:rPr>
              <a:t>」一詞是「</a:t>
            </a:r>
            <a:r>
              <a:rPr lang="en-US" altLang="zh-TW" sz="1200" b="0" i="0" kern="1200" dirty="0" smtClean="0">
                <a:solidFill>
                  <a:schemeClr val="tx1"/>
                </a:solidFill>
                <a:effectLst/>
                <a:latin typeface="+mn-lt"/>
                <a:ea typeface="+mn-ea"/>
                <a:cs typeface="+mn-cs"/>
              </a:rPr>
              <a:t>iPod</a:t>
            </a:r>
            <a:r>
              <a:rPr lang="zh-TW" altLang="en-US" sz="1200" b="0" i="0" kern="1200" dirty="0" smtClean="0">
                <a:solidFill>
                  <a:schemeClr val="tx1"/>
                </a:solidFill>
                <a:effectLst/>
                <a:latin typeface="+mn-lt"/>
                <a:ea typeface="+mn-ea"/>
                <a:cs typeface="+mn-cs"/>
              </a:rPr>
              <a:t>」和「</a:t>
            </a:r>
            <a:r>
              <a:rPr lang="en-US" altLang="zh-TW" sz="1200" b="0" i="0" kern="1200" dirty="0" smtClean="0">
                <a:solidFill>
                  <a:schemeClr val="tx1"/>
                </a:solidFill>
                <a:effectLst/>
                <a:latin typeface="+mn-lt"/>
                <a:ea typeface="+mn-ea"/>
                <a:cs typeface="+mn-cs"/>
              </a:rPr>
              <a:t>broadcast</a:t>
            </a:r>
            <a:r>
              <a:rPr lang="zh-TW" altLang="en-US" sz="1200" b="0" i="0" kern="1200" dirty="0" smtClean="0">
                <a:solidFill>
                  <a:schemeClr val="tx1"/>
                </a:solidFill>
                <a:effectLst/>
                <a:latin typeface="+mn-lt"/>
                <a:ea typeface="+mn-ea"/>
                <a:cs typeface="+mn-cs"/>
              </a:rPr>
              <a:t>」（廣播）的混成詞</a:t>
            </a:r>
            <a:endParaRPr lang="en-US" altLang="zh-TW" sz="1200" b="0" i="0" kern="1200" dirty="0" smtClean="0">
              <a:solidFill>
                <a:schemeClr val="tx1"/>
              </a:solidFill>
              <a:effectLst/>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A73D6722-9B4D-4E29-B226-C325925A8118}" type="slidenum">
              <a:rPr lang="en-US" smtClean="0"/>
              <a:t>48</a:t>
            </a:fld>
            <a:endParaRPr lang="en-US" dirty="0"/>
          </a:p>
        </p:txBody>
      </p:sp>
    </p:spTree>
    <p:extLst>
      <p:ext uri="{BB962C8B-B14F-4D97-AF65-F5344CB8AC3E}">
        <p14:creationId xmlns:p14="http://schemas.microsoft.com/office/powerpoint/2010/main" val="2399285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3/18/2018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t>3/18/2018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3/18/2018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10" name="TextBox 9"/>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3711136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3/18/2018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3" name="TextBox 12"/>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2981062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3/18/2018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800"/>
            </a:lvl1pPr>
            <a:lvl2pPr>
              <a:buClr>
                <a:srgbClr val="007FA3"/>
              </a:buClr>
              <a:defRPr sz="2000"/>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3/18/2018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INSIGHT 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008638"/>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008638"/>
              </a:buClr>
              <a:buSzPct val="100000"/>
              <a:defRPr sz="2800"/>
            </a:lvl1pPr>
            <a:lvl2pPr>
              <a:buClr>
                <a:srgbClr val="008638"/>
              </a:buClr>
              <a:defRPr sz="2000"/>
            </a:lvl2pPr>
            <a:lvl3pPr>
              <a:buClr>
                <a:srgbClr val="008638"/>
              </a:buClr>
              <a:defRPr/>
            </a:lvl3pPr>
            <a:lvl4pPr>
              <a:buClr>
                <a:srgbClr val="008638"/>
              </a:buClr>
              <a:defRPr/>
            </a:lvl4pPr>
            <a:lvl5pPr>
              <a:buClr>
                <a:srgbClr val="008638"/>
              </a:buClr>
              <a:defRPr/>
            </a:lvl5pPr>
            <a:lvl6pPr>
              <a:buClr>
                <a:srgbClr val="008638"/>
              </a:buClr>
              <a:defRPr/>
            </a:lvl6pPr>
            <a:lvl7pPr>
              <a:buClr>
                <a:srgbClr val="008638"/>
              </a:buClr>
              <a:defRPr/>
            </a:lvl7pPr>
            <a:lvl8pPr>
              <a:buClr>
                <a:srgbClr val="008638"/>
              </a:buClr>
              <a:defRPr/>
            </a:lvl8pPr>
            <a:lvl9pPr>
              <a:buClr>
                <a:srgbClr val="008638"/>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3/18/2018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660687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3/18/2018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3/18/2018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0410" y="6376789"/>
            <a:ext cx="918000" cy="279915"/>
          </a:xfrm>
          <a:prstGeom prst="rect">
            <a:avLst/>
          </a:prstGeom>
        </p:spPr>
      </p:pic>
      <p:sp>
        <p:nvSpPr>
          <p:cNvPr id="9" name="TextBox 8"/>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3/18/2018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16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t>3/18/2018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754704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3/18/2018</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8" name="TextBox 7"/>
          <p:cNvSpPr txBox="1"/>
          <p:nvPr userDrawn="1"/>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6" r:id="rId3"/>
    <p:sldLayoutId id="2147483650" r:id="rId4"/>
    <p:sldLayoutId id="2147483661" r:id="rId5"/>
    <p:sldLayoutId id="2147483659" r:id="rId6"/>
    <p:sldLayoutId id="2147483658" r:id="rId7"/>
    <p:sldLayoutId id="2147483660" r:id="rId8"/>
    <p:sldLayoutId id="2147483651" r:id="rId9"/>
    <p:sldLayoutId id="2147483654" r:id="rId10"/>
    <p:sldLayoutId id="2147483655" r:id="rId11"/>
  </p:sldLayoutIdLst>
  <p:txStyles>
    <p:title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dirty="0"/>
              <a:t>E-commerce 2017 </a:t>
            </a:r>
            <a:br>
              <a:rPr lang="en-US" sz="3200" dirty="0"/>
            </a:br>
            <a:r>
              <a:rPr lang="en-US" sz="3200" dirty="0"/>
              <a:t>business. technology. society. 13</a:t>
            </a:r>
            <a:r>
              <a:rPr lang="en-US" sz="3200" baseline="30000" dirty="0"/>
              <a:t>th</a:t>
            </a:r>
            <a:r>
              <a:rPr lang="en-US" sz="3200" dirty="0"/>
              <a:t> edition</a:t>
            </a:r>
          </a:p>
        </p:txBody>
      </p:sp>
      <p:sp>
        <p:nvSpPr>
          <p:cNvPr id="3" name="Subtitle 2"/>
          <p:cNvSpPr>
            <a:spLocks noGrp="1"/>
          </p:cNvSpPr>
          <p:nvPr>
            <p:ph type="subTitle" idx="1"/>
          </p:nvPr>
        </p:nvSpPr>
        <p:spPr/>
        <p:txBody>
          <a:bodyPr/>
          <a:lstStyle/>
          <a:p>
            <a:r>
              <a:rPr lang="en-US" sz="1800" dirty="0"/>
              <a:t>Accessibility standards-compliant</a:t>
            </a:r>
          </a:p>
        </p:txBody>
      </p:sp>
      <p:pic>
        <p:nvPicPr>
          <p:cNvPr id="9" name="Shape 23" descr="Pearson Logo"/>
          <p:cNvPicPr preferRelativeResize="0"/>
          <p:nvPr/>
        </p:nvPicPr>
        <p:blipFill rotWithShape="1">
          <a:blip r:embed="rId2">
            <a:alphaModFix/>
          </a:blip>
          <a:srcRect/>
          <a:stretch/>
        </p:blipFill>
        <p:spPr>
          <a:xfrm>
            <a:off x="523372" y="6136431"/>
            <a:ext cx="695828" cy="492969"/>
          </a:xfrm>
          <a:prstGeom prst="rect">
            <a:avLst/>
          </a:prstGeom>
          <a:noFill/>
          <a:ln>
            <a:noFill/>
          </a:ln>
        </p:spPr>
      </p:pic>
      <p:sp>
        <p:nvSpPr>
          <p:cNvPr id="7" name="TextBox 6"/>
          <p:cNvSpPr txBox="1"/>
          <p:nvPr/>
        </p:nvSpPr>
        <p:spPr>
          <a:xfrm>
            <a:off x="1600200" y="6429345"/>
            <a:ext cx="7162800" cy="200055"/>
          </a:xfrm>
          <a:prstGeom prst="rect">
            <a:avLst/>
          </a:prstGeom>
          <a:noFill/>
        </p:spPr>
        <p:txBody>
          <a:bodyPr wrap="square" rtlCol="0">
            <a:sp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700" b="1" dirty="0">
                <a:ea typeface="Verdana" panose="020B0604030504040204" pitchFamily="34" charset="0"/>
                <a:cs typeface="Verdana" panose="020B0604030504040204" pitchFamily="34" charset="0"/>
              </a:rPr>
              <a:t>Copyright © 2018, 2017, 2016 Pearson Education, Inc. All Rights Reserved</a:t>
            </a:r>
          </a:p>
        </p:txBody>
      </p:sp>
    </p:spTree>
    <p:extLst>
      <p:ext uri="{BB962C8B-B14F-4D97-AF65-F5344CB8AC3E}">
        <p14:creationId xmlns:p14="http://schemas.microsoft.com/office/powerpoint/2010/main" val="25619411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a:t>
            </a:r>
          </a:p>
        </p:txBody>
      </p:sp>
      <p:sp>
        <p:nvSpPr>
          <p:cNvPr id="3" name="Content Placeholder 2"/>
          <p:cNvSpPr>
            <a:spLocks noGrp="1"/>
          </p:cNvSpPr>
          <p:nvPr>
            <p:ph idx="1"/>
          </p:nvPr>
        </p:nvSpPr>
        <p:spPr/>
        <p:txBody>
          <a:bodyPr/>
          <a:lstStyle/>
          <a:p>
            <a:r>
              <a:rPr lang="en-US" altLang="en-US" dirty="0"/>
              <a:t>Transmission Control Protocol (TCP) </a:t>
            </a:r>
          </a:p>
          <a:p>
            <a:pPr lvl="1"/>
            <a:r>
              <a:rPr lang="en-US" altLang="en-US" dirty="0"/>
              <a:t>Establishes connections among sending and receiving computers</a:t>
            </a:r>
          </a:p>
          <a:p>
            <a:pPr lvl="1"/>
            <a:r>
              <a:rPr lang="en-US" altLang="en-US" dirty="0"/>
              <a:t>Handles assembly of packets at point of transmission, and reassembly at receiving end</a:t>
            </a:r>
          </a:p>
          <a:p>
            <a:r>
              <a:rPr lang="en-US" altLang="en-US" dirty="0"/>
              <a:t>Internet Protocol (IP) </a:t>
            </a:r>
          </a:p>
          <a:p>
            <a:r>
              <a:rPr lang="en-US" altLang="en-US" dirty="0"/>
              <a:t>Four TCP/IP layers</a:t>
            </a:r>
          </a:p>
          <a:p>
            <a:pPr lvl="1"/>
            <a:r>
              <a:rPr lang="en-US" altLang="en-US" dirty="0"/>
              <a:t>Network interface layer</a:t>
            </a:r>
          </a:p>
          <a:p>
            <a:pPr lvl="1"/>
            <a:r>
              <a:rPr lang="en-US" altLang="en-US" dirty="0"/>
              <a:t>Internet layer</a:t>
            </a:r>
          </a:p>
          <a:p>
            <a:pPr lvl="1"/>
            <a:r>
              <a:rPr lang="en-US" altLang="en-US" dirty="0"/>
              <a:t>Transport layer</a:t>
            </a:r>
          </a:p>
          <a:p>
            <a:pPr lvl="1"/>
            <a:r>
              <a:rPr lang="en-US" altLang="en-US" dirty="0"/>
              <a:t>Application layer</a:t>
            </a:r>
          </a:p>
          <a:p>
            <a:endParaRPr lang="en-US" dirty="0"/>
          </a:p>
        </p:txBody>
      </p:sp>
      <p:sp>
        <p:nvSpPr>
          <p:cNvPr id="4" name="文字方塊 3"/>
          <p:cNvSpPr txBox="1"/>
          <p:nvPr/>
        </p:nvSpPr>
        <p:spPr>
          <a:xfrm>
            <a:off x="457200" y="387434"/>
            <a:ext cx="1143000" cy="376578"/>
          </a:xfrm>
          <a:prstGeom prst="rect">
            <a:avLst/>
          </a:prstGeom>
          <a:solidFill>
            <a:srgbClr val="FFFF00"/>
          </a:solidFill>
        </p:spPr>
        <p:txBody>
          <a:bodyPr wrap="square" rtlCol="0">
            <a:spAutoFit/>
          </a:bodyPr>
          <a:lstStyle/>
          <a:p>
            <a:pPr algn="ctr">
              <a:lnSpc>
                <a:spcPct val="150000"/>
              </a:lnSpc>
            </a:pPr>
            <a:r>
              <a:rPr lang="en-US" altLang="zh-TW" sz="1400" dirty="0"/>
              <a:t>TCP/IP</a:t>
            </a:r>
            <a:endParaRPr lang="zh-TW" altLang="en-US" sz="1400" dirty="0"/>
          </a:p>
        </p:txBody>
      </p:sp>
      <p:sp>
        <p:nvSpPr>
          <p:cNvPr id="5" name="文字方塊 4"/>
          <p:cNvSpPr txBox="1"/>
          <p:nvPr/>
        </p:nvSpPr>
        <p:spPr>
          <a:xfrm>
            <a:off x="5023104" y="2796504"/>
            <a:ext cx="3048000" cy="738664"/>
          </a:xfrm>
          <a:prstGeom prst="rect">
            <a:avLst/>
          </a:prstGeom>
          <a:solidFill>
            <a:srgbClr val="FFFF00"/>
          </a:solidFill>
        </p:spPr>
        <p:txBody>
          <a:bodyPr wrap="square" rtlCol="0">
            <a:spAutoFit/>
          </a:bodyPr>
          <a:lstStyle/>
          <a:p>
            <a:pPr>
              <a:lnSpc>
                <a:spcPct val="150000"/>
              </a:lnSpc>
            </a:pPr>
            <a:r>
              <a:rPr lang="en-US" altLang="zh-TW" sz="1400" dirty="0"/>
              <a:t>–</a:t>
            </a:r>
            <a:r>
              <a:rPr lang="zh-TW" altLang="en-US" sz="1400" dirty="0"/>
              <a:t>建立發送和接收計算機之間的連接。</a:t>
            </a:r>
            <a:endParaRPr lang="en-US" altLang="zh-TW" sz="1400" dirty="0"/>
          </a:p>
          <a:p>
            <a:pPr>
              <a:lnSpc>
                <a:spcPct val="150000"/>
              </a:lnSpc>
            </a:pPr>
            <a:r>
              <a:rPr lang="en-US" altLang="zh-TW" sz="1400" dirty="0"/>
              <a:t>–</a:t>
            </a:r>
            <a:r>
              <a:rPr lang="zh-TW" altLang="en-US" sz="1400" dirty="0"/>
              <a:t>數據包組裝，並在接收端重新組裝。</a:t>
            </a:r>
          </a:p>
        </p:txBody>
      </p:sp>
      <p:sp>
        <p:nvSpPr>
          <p:cNvPr id="6" name="文字方塊 5"/>
          <p:cNvSpPr txBox="1"/>
          <p:nvPr/>
        </p:nvSpPr>
        <p:spPr>
          <a:xfrm>
            <a:off x="6687312" y="1636776"/>
            <a:ext cx="1981200" cy="307777"/>
          </a:xfrm>
          <a:prstGeom prst="rect">
            <a:avLst/>
          </a:prstGeom>
          <a:solidFill>
            <a:srgbClr val="FFFF00"/>
          </a:solidFill>
        </p:spPr>
        <p:txBody>
          <a:bodyPr wrap="square" rtlCol="0">
            <a:spAutoFit/>
          </a:bodyPr>
          <a:lstStyle/>
          <a:p>
            <a:pPr algn="ctr"/>
            <a:r>
              <a:rPr lang="zh-TW" altLang="en-US" sz="1400" dirty="0"/>
              <a:t>傳輸控制協議（</a:t>
            </a:r>
            <a:r>
              <a:rPr lang="en-US" altLang="zh-TW" sz="1400" dirty="0"/>
              <a:t>TCP</a:t>
            </a:r>
            <a:r>
              <a:rPr lang="zh-TW" altLang="en-US" sz="1400" dirty="0"/>
              <a:t>）</a:t>
            </a:r>
          </a:p>
        </p:txBody>
      </p:sp>
      <p:sp>
        <p:nvSpPr>
          <p:cNvPr id="7" name="文字方塊 6"/>
          <p:cNvSpPr txBox="1"/>
          <p:nvPr/>
        </p:nvSpPr>
        <p:spPr>
          <a:xfrm>
            <a:off x="4056888" y="3568696"/>
            <a:ext cx="1581912" cy="307777"/>
          </a:xfrm>
          <a:prstGeom prst="rect">
            <a:avLst/>
          </a:prstGeom>
          <a:solidFill>
            <a:srgbClr val="FFFF00"/>
          </a:solidFill>
        </p:spPr>
        <p:txBody>
          <a:bodyPr wrap="square" rtlCol="0">
            <a:spAutoFit/>
          </a:bodyPr>
          <a:lstStyle/>
          <a:p>
            <a:pPr algn="ctr"/>
            <a:r>
              <a:rPr lang="zh-TW" altLang="en-US" sz="1400" dirty="0"/>
              <a:t>互聯網協議（</a:t>
            </a:r>
            <a:r>
              <a:rPr lang="en-US" altLang="zh-TW" sz="1400" dirty="0"/>
              <a:t>IP</a:t>
            </a:r>
            <a:r>
              <a:rPr lang="zh-TW" altLang="en-US" sz="1400" dirty="0"/>
              <a:t>）</a:t>
            </a:r>
          </a:p>
        </p:txBody>
      </p:sp>
      <p:sp>
        <p:nvSpPr>
          <p:cNvPr id="8" name="文字方塊 7"/>
          <p:cNvSpPr txBox="1"/>
          <p:nvPr/>
        </p:nvSpPr>
        <p:spPr>
          <a:xfrm>
            <a:off x="3871722" y="3937433"/>
            <a:ext cx="1400556" cy="307777"/>
          </a:xfrm>
          <a:prstGeom prst="rect">
            <a:avLst/>
          </a:prstGeom>
          <a:solidFill>
            <a:srgbClr val="FFFF00"/>
          </a:solidFill>
        </p:spPr>
        <p:txBody>
          <a:bodyPr wrap="square" rtlCol="0">
            <a:spAutoFit/>
          </a:bodyPr>
          <a:lstStyle/>
          <a:p>
            <a:pPr algn="ctr"/>
            <a:r>
              <a:rPr lang="zh-TW" altLang="en-US" sz="1400" dirty="0"/>
              <a:t>四個</a:t>
            </a:r>
            <a:r>
              <a:rPr lang="en-US" altLang="zh-TW" sz="1400" dirty="0"/>
              <a:t>TCP / IP</a:t>
            </a:r>
            <a:r>
              <a:rPr lang="zh-TW" altLang="en-US" sz="1400" dirty="0"/>
              <a:t>層</a:t>
            </a:r>
          </a:p>
        </p:txBody>
      </p:sp>
      <p:sp>
        <p:nvSpPr>
          <p:cNvPr id="9" name="文字方塊 8"/>
          <p:cNvSpPr txBox="1"/>
          <p:nvPr/>
        </p:nvSpPr>
        <p:spPr>
          <a:xfrm>
            <a:off x="3871722" y="4459974"/>
            <a:ext cx="1307592" cy="1384995"/>
          </a:xfrm>
          <a:prstGeom prst="rect">
            <a:avLst/>
          </a:prstGeom>
          <a:solidFill>
            <a:srgbClr val="FFFF00"/>
          </a:solidFill>
        </p:spPr>
        <p:txBody>
          <a:bodyPr wrap="square" rtlCol="0">
            <a:spAutoFit/>
          </a:bodyPr>
          <a:lstStyle/>
          <a:p>
            <a:pPr>
              <a:lnSpc>
                <a:spcPct val="150000"/>
              </a:lnSpc>
            </a:pPr>
            <a:r>
              <a:rPr lang="en-US" altLang="zh-TW" sz="1400" dirty="0"/>
              <a:t>–</a:t>
            </a:r>
            <a:r>
              <a:rPr lang="zh-TW" altLang="en-US" sz="1400" dirty="0"/>
              <a:t>網絡接口層</a:t>
            </a:r>
          </a:p>
          <a:p>
            <a:pPr>
              <a:lnSpc>
                <a:spcPct val="150000"/>
              </a:lnSpc>
            </a:pPr>
            <a:r>
              <a:rPr lang="en-US" altLang="zh-TW" sz="1400" dirty="0"/>
              <a:t>–</a:t>
            </a:r>
            <a:r>
              <a:rPr lang="zh-TW" altLang="en-US" sz="1400" dirty="0"/>
              <a:t>互聯網層</a:t>
            </a:r>
          </a:p>
          <a:p>
            <a:pPr>
              <a:lnSpc>
                <a:spcPct val="150000"/>
              </a:lnSpc>
            </a:pPr>
            <a:r>
              <a:rPr lang="en-US" altLang="zh-TW" sz="1400" dirty="0"/>
              <a:t>–</a:t>
            </a:r>
            <a:r>
              <a:rPr lang="zh-TW" altLang="en-US" sz="1400" dirty="0"/>
              <a:t>傳輸層</a:t>
            </a:r>
          </a:p>
          <a:p>
            <a:pPr>
              <a:lnSpc>
                <a:spcPct val="150000"/>
              </a:lnSpc>
            </a:pPr>
            <a:r>
              <a:rPr lang="en-US" altLang="zh-TW" sz="1400" dirty="0"/>
              <a:t>–</a:t>
            </a:r>
            <a:r>
              <a:rPr lang="zh-TW" altLang="en-US" sz="1400" dirty="0"/>
              <a:t>應用程序層</a:t>
            </a:r>
          </a:p>
        </p:txBody>
      </p:sp>
    </p:spTree>
    <p:extLst>
      <p:ext uri="{BB962C8B-B14F-4D97-AF65-F5344CB8AC3E}">
        <p14:creationId xmlns:p14="http://schemas.microsoft.com/office/powerpoint/2010/main" val="526670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3.4: The TCP/IP Architecture and Protocol Suite</a:t>
            </a:r>
          </a:p>
        </p:txBody>
      </p:sp>
      <p:sp>
        <p:nvSpPr>
          <p:cNvPr id="4" name="Text Placeholder 3"/>
          <p:cNvSpPr>
            <a:spLocks noGrp="1"/>
          </p:cNvSpPr>
          <p:nvPr>
            <p:ph type="body" sz="quarter" idx="13"/>
          </p:nvPr>
        </p:nvSpPr>
        <p:spPr/>
        <p:txBody>
          <a:bodyPr/>
          <a:lstStyle/>
          <a:p>
            <a:endParaRPr lang="en-US" dirty="0"/>
          </a:p>
        </p:txBody>
      </p:sp>
      <p:pic>
        <p:nvPicPr>
          <p:cNvPr id="8" name="Picture 7" descr="Figure 3.4 shows the different elements in the TCP/IP architecture."/>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2014261" y="1371600"/>
            <a:ext cx="4963077" cy="4774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3276600" y="780288"/>
            <a:ext cx="3528060" cy="307777"/>
          </a:xfrm>
          <a:prstGeom prst="rect">
            <a:avLst/>
          </a:prstGeom>
          <a:solidFill>
            <a:srgbClr val="FFFF00"/>
          </a:solidFill>
        </p:spPr>
        <p:txBody>
          <a:bodyPr wrap="square" rtlCol="0">
            <a:spAutoFit/>
          </a:bodyPr>
          <a:lstStyle/>
          <a:p>
            <a:pPr algn="ctr"/>
            <a:r>
              <a:rPr lang="zh-TW" altLang="en-US" sz="1400" dirty="0"/>
              <a:t>圖</a:t>
            </a:r>
            <a:r>
              <a:rPr lang="en-US" altLang="zh-TW" sz="1400" dirty="0"/>
              <a:t>3.4</a:t>
            </a:r>
            <a:r>
              <a:rPr lang="zh-TW" altLang="en-US" sz="1400" dirty="0"/>
              <a:t>：</a:t>
            </a:r>
            <a:r>
              <a:rPr lang="en-US" altLang="zh-TW" sz="1400" dirty="0"/>
              <a:t>TCP / IP</a:t>
            </a:r>
            <a:r>
              <a:rPr lang="zh-TW" altLang="en-US" sz="1400" dirty="0"/>
              <a:t>體系結構和協議套件</a:t>
            </a:r>
          </a:p>
        </p:txBody>
      </p:sp>
      <p:sp>
        <p:nvSpPr>
          <p:cNvPr id="7" name="文字方塊 6"/>
          <p:cNvSpPr txBox="1"/>
          <p:nvPr/>
        </p:nvSpPr>
        <p:spPr>
          <a:xfrm>
            <a:off x="261895" y="1752600"/>
            <a:ext cx="1905000" cy="307777"/>
          </a:xfrm>
          <a:prstGeom prst="rect">
            <a:avLst/>
          </a:prstGeom>
          <a:solidFill>
            <a:srgbClr val="FFFF00"/>
          </a:solidFill>
        </p:spPr>
        <p:txBody>
          <a:bodyPr wrap="square" rtlCol="0">
            <a:spAutoFit/>
          </a:bodyPr>
          <a:lstStyle/>
          <a:p>
            <a:pPr algn="ctr"/>
            <a:r>
              <a:rPr lang="en-US" altLang="zh-TW" sz="1400" dirty="0"/>
              <a:t>TCP / IP</a:t>
            </a:r>
            <a:r>
              <a:rPr lang="zh-TW" altLang="en-US" sz="1400" dirty="0"/>
              <a:t>協議架構層</a:t>
            </a:r>
          </a:p>
        </p:txBody>
      </p:sp>
      <p:sp>
        <p:nvSpPr>
          <p:cNvPr id="9" name="文字方塊 8"/>
          <p:cNvSpPr txBox="1"/>
          <p:nvPr/>
        </p:nvSpPr>
        <p:spPr>
          <a:xfrm>
            <a:off x="990599" y="2641514"/>
            <a:ext cx="1135147" cy="307777"/>
          </a:xfrm>
          <a:prstGeom prst="rect">
            <a:avLst/>
          </a:prstGeom>
          <a:solidFill>
            <a:srgbClr val="FFFF00"/>
          </a:solidFill>
        </p:spPr>
        <p:txBody>
          <a:bodyPr wrap="square" rtlCol="0">
            <a:spAutoFit/>
          </a:bodyPr>
          <a:lstStyle/>
          <a:p>
            <a:pPr algn="ctr"/>
            <a:r>
              <a:rPr lang="zh-TW" altLang="en-US" sz="1400" dirty="0"/>
              <a:t>應用程序層</a:t>
            </a:r>
          </a:p>
        </p:txBody>
      </p:sp>
      <p:sp>
        <p:nvSpPr>
          <p:cNvPr id="10" name="文字方塊 9"/>
          <p:cNvSpPr txBox="1"/>
          <p:nvPr/>
        </p:nvSpPr>
        <p:spPr>
          <a:xfrm>
            <a:off x="457200" y="3441107"/>
            <a:ext cx="1689004" cy="307777"/>
          </a:xfrm>
          <a:prstGeom prst="rect">
            <a:avLst/>
          </a:prstGeom>
          <a:solidFill>
            <a:srgbClr val="FFFF00"/>
          </a:solidFill>
        </p:spPr>
        <p:txBody>
          <a:bodyPr wrap="square" rtlCol="0">
            <a:spAutoFit/>
          </a:bodyPr>
          <a:lstStyle/>
          <a:p>
            <a:pPr algn="ctr"/>
            <a:r>
              <a:rPr lang="zh-TW" altLang="en-US" sz="1400" dirty="0"/>
              <a:t>主機到主機傳輸層</a:t>
            </a:r>
          </a:p>
        </p:txBody>
      </p:sp>
      <p:sp>
        <p:nvSpPr>
          <p:cNvPr id="11" name="文字方塊 10"/>
          <p:cNvSpPr txBox="1"/>
          <p:nvPr/>
        </p:nvSpPr>
        <p:spPr>
          <a:xfrm>
            <a:off x="1219199" y="4295406"/>
            <a:ext cx="933979" cy="307777"/>
          </a:xfrm>
          <a:prstGeom prst="rect">
            <a:avLst/>
          </a:prstGeom>
          <a:solidFill>
            <a:srgbClr val="FFFF00"/>
          </a:solidFill>
        </p:spPr>
        <p:txBody>
          <a:bodyPr wrap="square" rtlCol="0">
            <a:spAutoFit/>
          </a:bodyPr>
          <a:lstStyle/>
          <a:p>
            <a:pPr algn="ctr"/>
            <a:r>
              <a:rPr lang="zh-TW" altLang="en-US" sz="1400" dirty="0"/>
              <a:t>互聯網層</a:t>
            </a:r>
          </a:p>
        </p:txBody>
      </p:sp>
      <p:sp>
        <p:nvSpPr>
          <p:cNvPr id="12" name="文字方塊 11"/>
          <p:cNvSpPr txBox="1"/>
          <p:nvPr/>
        </p:nvSpPr>
        <p:spPr>
          <a:xfrm>
            <a:off x="990599" y="4995816"/>
            <a:ext cx="1145674" cy="307777"/>
          </a:xfrm>
          <a:prstGeom prst="rect">
            <a:avLst/>
          </a:prstGeom>
          <a:solidFill>
            <a:srgbClr val="FFFF00"/>
          </a:solidFill>
        </p:spPr>
        <p:txBody>
          <a:bodyPr wrap="square" rtlCol="0">
            <a:spAutoFit/>
          </a:bodyPr>
          <a:lstStyle/>
          <a:p>
            <a:pPr algn="ctr"/>
            <a:r>
              <a:rPr lang="zh-TW" altLang="en-US" sz="1400" dirty="0"/>
              <a:t>網絡接口層</a:t>
            </a:r>
          </a:p>
        </p:txBody>
      </p:sp>
      <p:sp>
        <p:nvSpPr>
          <p:cNvPr id="13" name="文字方塊 12"/>
          <p:cNvSpPr txBox="1"/>
          <p:nvPr/>
        </p:nvSpPr>
        <p:spPr>
          <a:xfrm>
            <a:off x="5029200" y="1444823"/>
            <a:ext cx="1600200" cy="307777"/>
          </a:xfrm>
          <a:prstGeom prst="rect">
            <a:avLst/>
          </a:prstGeom>
          <a:solidFill>
            <a:srgbClr val="FFFF00"/>
          </a:solidFill>
        </p:spPr>
        <p:txBody>
          <a:bodyPr wrap="square" rtlCol="0">
            <a:spAutoFit/>
          </a:bodyPr>
          <a:lstStyle/>
          <a:p>
            <a:pPr algn="ctr"/>
            <a:r>
              <a:rPr lang="en-US" altLang="zh-TW" sz="1400" dirty="0"/>
              <a:t>TCP / IP</a:t>
            </a:r>
            <a:r>
              <a:rPr lang="zh-TW" altLang="en-US" sz="1400" dirty="0"/>
              <a:t>協議套件</a:t>
            </a:r>
          </a:p>
        </p:txBody>
      </p:sp>
      <p:sp>
        <p:nvSpPr>
          <p:cNvPr id="14" name="文字方塊 13"/>
          <p:cNvSpPr txBox="1"/>
          <p:nvPr/>
        </p:nvSpPr>
        <p:spPr>
          <a:xfrm>
            <a:off x="4095749" y="3024002"/>
            <a:ext cx="952501" cy="307777"/>
          </a:xfrm>
          <a:prstGeom prst="rect">
            <a:avLst/>
          </a:prstGeom>
          <a:solidFill>
            <a:srgbClr val="FFFF00"/>
          </a:solidFill>
        </p:spPr>
        <p:txBody>
          <a:bodyPr wrap="square" rtlCol="0">
            <a:spAutoFit/>
          </a:bodyPr>
          <a:lstStyle/>
          <a:p>
            <a:pPr algn="ctr"/>
            <a:r>
              <a:rPr lang="zh-TW" altLang="en-US" sz="1400" dirty="0"/>
              <a:t>遠程登錄</a:t>
            </a:r>
          </a:p>
        </p:txBody>
      </p:sp>
      <p:sp>
        <p:nvSpPr>
          <p:cNvPr id="15" name="文字方塊 14"/>
          <p:cNvSpPr txBox="1"/>
          <p:nvPr/>
        </p:nvSpPr>
        <p:spPr>
          <a:xfrm>
            <a:off x="3429293" y="4514315"/>
            <a:ext cx="952501" cy="307777"/>
          </a:xfrm>
          <a:prstGeom prst="rect">
            <a:avLst/>
          </a:prstGeom>
          <a:solidFill>
            <a:srgbClr val="FFFF00"/>
          </a:solidFill>
        </p:spPr>
        <p:txBody>
          <a:bodyPr wrap="square" rtlCol="0">
            <a:spAutoFit/>
          </a:bodyPr>
          <a:lstStyle/>
          <a:p>
            <a:pPr algn="ctr"/>
            <a:r>
              <a:rPr lang="zh-TW" altLang="en-US" sz="1400" dirty="0"/>
              <a:t>乙太網絡</a:t>
            </a:r>
          </a:p>
        </p:txBody>
      </p:sp>
      <p:sp>
        <p:nvSpPr>
          <p:cNvPr id="17" name="文字方塊 16"/>
          <p:cNvSpPr txBox="1"/>
          <p:nvPr/>
        </p:nvSpPr>
        <p:spPr>
          <a:xfrm>
            <a:off x="4343400" y="5214271"/>
            <a:ext cx="952501" cy="307777"/>
          </a:xfrm>
          <a:prstGeom prst="rect">
            <a:avLst/>
          </a:prstGeom>
          <a:solidFill>
            <a:srgbClr val="FFFF00"/>
          </a:solidFill>
        </p:spPr>
        <p:txBody>
          <a:bodyPr wrap="square" rtlCol="0">
            <a:spAutoFit/>
          </a:bodyPr>
          <a:lstStyle/>
          <a:p>
            <a:pPr algn="ctr"/>
            <a:r>
              <a:rPr lang="zh-TW" altLang="en-US" sz="1400" dirty="0"/>
              <a:t>令牌環</a:t>
            </a:r>
          </a:p>
        </p:txBody>
      </p:sp>
      <p:sp>
        <p:nvSpPr>
          <p:cNvPr id="18" name="文字方塊 17"/>
          <p:cNvSpPr txBox="1"/>
          <p:nvPr/>
        </p:nvSpPr>
        <p:spPr>
          <a:xfrm>
            <a:off x="5232513" y="4561158"/>
            <a:ext cx="952501" cy="307777"/>
          </a:xfrm>
          <a:prstGeom prst="rect">
            <a:avLst/>
          </a:prstGeom>
          <a:solidFill>
            <a:srgbClr val="FFFF00"/>
          </a:solidFill>
        </p:spPr>
        <p:txBody>
          <a:bodyPr wrap="square" rtlCol="0">
            <a:spAutoFit/>
          </a:bodyPr>
          <a:lstStyle/>
          <a:p>
            <a:pPr algn="ctr"/>
            <a:r>
              <a:rPr lang="zh-TW" altLang="en-US" sz="1400" dirty="0"/>
              <a:t>訊框中繼</a:t>
            </a:r>
          </a:p>
        </p:txBody>
      </p:sp>
    </p:spTree>
    <p:extLst>
      <p:ext uri="{BB962C8B-B14F-4D97-AF65-F5344CB8AC3E}">
        <p14:creationId xmlns:p14="http://schemas.microsoft.com/office/powerpoint/2010/main" val="2195600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(IP) Addresses</a:t>
            </a:r>
          </a:p>
        </p:txBody>
      </p:sp>
      <p:sp>
        <p:nvSpPr>
          <p:cNvPr id="3" name="Content Placeholder 2"/>
          <p:cNvSpPr>
            <a:spLocks noGrp="1"/>
          </p:cNvSpPr>
          <p:nvPr>
            <p:ph idx="1"/>
          </p:nvPr>
        </p:nvSpPr>
        <p:spPr/>
        <p:txBody>
          <a:bodyPr/>
          <a:lstStyle/>
          <a:p>
            <a:r>
              <a:rPr lang="en-US" dirty="0"/>
              <a:t>IPv4</a:t>
            </a:r>
          </a:p>
          <a:p>
            <a:pPr lvl="1"/>
            <a:r>
              <a:rPr lang="en-US" dirty="0"/>
              <a:t>32-bit number </a:t>
            </a:r>
          </a:p>
          <a:p>
            <a:pPr lvl="1"/>
            <a:r>
              <a:rPr lang="en-US" dirty="0"/>
              <a:t>Four sets of numbers marked off by periods: 201.61.186.227</a:t>
            </a:r>
          </a:p>
          <a:p>
            <a:pPr lvl="2"/>
            <a:r>
              <a:rPr lang="en-US" dirty="0"/>
              <a:t>Class C address: Network identified by first three sets, computer identified by last set </a:t>
            </a:r>
          </a:p>
          <a:p>
            <a:r>
              <a:rPr lang="en-US" dirty="0"/>
              <a:t>IPv6 </a:t>
            </a:r>
          </a:p>
          <a:p>
            <a:pPr lvl="1"/>
            <a:r>
              <a:rPr lang="en-US" dirty="0"/>
              <a:t>128-bit addresses, able to handle up to 1 quadrillion addresses (IPv4 can handle only 4 billion)</a:t>
            </a:r>
          </a:p>
        </p:txBody>
      </p:sp>
      <p:sp>
        <p:nvSpPr>
          <p:cNvPr id="4" name="文字方塊 3"/>
          <p:cNvSpPr txBox="1"/>
          <p:nvPr/>
        </p:nvSpPr>
        <p:spPr>
          <a:xfrm>
            <a:off x="451104" y="415575"/>
            <a:ext cx="1851660" cy="307777"/>
          </a:xfrm>
          <a:prstGeom prst="rect">
            <a:avLst/>
          </a:prstGeom>
          <a:solidFill>
            <a:srgbClr val="FFFF00"/>
          </a:solidFill>
        </p:spPr>
        <p:txBody>
          <a:bodyPr wrap="square" rtlCol="0">
            <a:spAutoFit/>
          </a:bodyPr>
          <a:lstStyle/>
          <a:p>
            <a:pPr algn="ctr"/>
            <a:r>
              <a:rPr lang="zh-TW" altLang="en-US" sz="1400" dirty="0"/>
              <a:t>互聯網（</a:t>
            </a:r>
            <a:r>
              <a:rPr lang="en-US" altLang="zh-TW" sz="1400" dirty="0"/>
              <a:t>IP</a:t>
            </a:r>
            <a:r>
              <a:rPr lang="zh-TW" altLang="en-US" sz="1400" dirty="0"/>
              <a:t>）地址</a:t>
            </a:r>
          </a:p>
        </p:txBody>
      </p:sp>
      <p:sp>
        <p:nvSpPr>
          <p:cNvPr id="5" name="文字方塊 4"/>
          <p:cNvSpPr txBox="1"/>
          <p:nvPr/>
        </p:nvSpPr>
        <p:spPr>
          <a:xfrm>
            <a:off x="3048000" y="1676400"/>
            <a:ext cx="3377184" cy="738664"/>
          </a:xfrm>
          <a:prstGeom prst="rect">
            <a:avLst/>
          </a:prstGeom>
          <a:solidFill>
            <a:srgbClr val="FFFF00"/>
          </a:solidFill>
        </p:spPr>
        <p:txBody>
          <a:bodyPr wrap="square" rtlCol="0">
            <a:spAutoFit/>
          </a:bodyPr>
          <a:lstStyle/>
          <a:p>
            <a:pPr>
              <a:lnSpc>
                <a:spcPct val="150000"/>
              </a:lnSpc>
            </a:pPr>
            <a:r>
              <a:rPr lang="en-US" altLang="zh-TW" sz="1400" dirty="0"/>
              <a:t>–32</a:t>
            </a:r>
            <a:r>
              <a:rPr lang="zh-TW" altLang="en-US" sz="1400" dirty="0"/>
              <a:t>位數字</a:t>
            </a:r>
            <a:endParaRPr lang="en-US" altLang="zh-TW" sz="1400" dirty="0"/>
          </a:p>
          <a:p>
            <a:pPr>
              <a:lnSpc>
                <a:spcPct val="150000"/>
              </a:lnSpc>
            </a:pPr>
            <a:r>
              <a:rPr lang="en-US" altLang="zh-TW" sz="1400" dirty="0"/>
              <a:t>–</a:t>
            </a:r>
            <a:r>
              <a:rPr lang="zh-TW" altLang="en-US" sz="1400" dirty="0"/>
              <a:t>四組數字標註時間段：</a:t>
            </a:r>
            <a:r>
              <a:rPr lang="en-US" altLang="zh-TW" sz="1400" dirty="0"/>
              <a:t>201.61.186.227</a:t>
            </a:r>
          </a:p>
        </p:txBody>
      </p:sp>
      <p:sp>
        <p:nvSpPr>
          <p:cNvPr id="6" name="文字方塊 5"/>
          <p:cNvSpPr txBox="1"/>
          <p:nvPr/>
        </p:nvSpPr>
        <p:spPr>
          <a:xfrm>
            <a:off x="2302764" y="3107084"/>
            <a:ext cx="4419600" cy="415498"/>
          </a:xfrm>
          <a:prstGeom prst="rect">
            <a:avLst/>
          </a:prstGeom>
          <a:solidFill>
            <a:srgbClr val="FFFF00"/>
          </a:solidFill>
        </p:spPr>
        <p:txBody>
          <a:bodyPr wrap="square" rtlCol="0">
            <a:spAutoFit/>
          </a:bodyPr>
          <a:lstStyle/>
          <a:p>
            <a:pPr>
              <a:lnSpc>
                <a:spcPct val="150000"/>
              </a:lnSpc>
            </a:pPr>
            <a:r>
              <a:rPr lang="en-US" altLang="zh-TW" sz="1400" dirty="0"/>
              <a:t>C</a:t>
            </a:r>
            <a:r>
              <a:rPr lang="zh-TW" altLang="en-US" sz="1400" dirty="0"/>
              <a:t>類地址：前三組標識的網絡，最後一組標識的電腦。</a:t>
            </a:r>
            <a:endParaRPr lang="en-US" altLang="zh-TW" sz="1400" dirty="0"/>
          </a:p>
        </p:txBody>
      </p:sp>
      <p:sp>
        <p:nvSpPr>
          <p:cNvPr id="7" name="文字方塊 6"/>
          <p:cNvSpPr txBox="1"/>
          <p:nvPr/>
        </p:nvSpPr>
        <p:spPr>
          <a:xfrm>
            <a:off x="1143000" y="4821717"/>
            <a:ext cx="6019800" cy="415498"/>
          </a:xfrm>
          <a:prstGeom prst="rect">
            <a:avLst/>
          </a:prstGeom>
          <a:solidFill>
            <a:srgbClr val="FFFF00"/>
          </a:solidFill>
        </p:spPr>
        <p:txBody>
          <a:bodyPr wrap="square" rtlCol="0">
            <a:spAutoFit/>
          </a:bodyPr>
          <a:lstStyle/>
          <a:p>
            <a:pPr>
              <a:lnSpc>
                <a:spcPct val="150000"/>
              </a:lnSpc>
            </a:pPr>
            <a:r>
              <a:rPr lang="en-US" altLang="zh-TW" sz="1400" dirty="0"/>
              <a:t>–128</a:t>
            </a:r>
            <a:r>
              <a:rPr lang="zh-TW" altLang="en-US" sz="1400" dirty="0"/>
              <a:t>位地址，能夠處理高達</a:t>
            </a:r>
            <a:r>
              <a:rPr lang="en-US" altLang="zh-TW" sz="1400" dirty="0"/>
              <a:t>1</a:t>
            </a:r>
            <a:r>
              <a:rPr lang="zh-TW" altLang="en-US" sz="1400" dirty="0"/>
              <a:t>千萬億個地址（</a:t>
            </a:r>
            <a:r>
              <a:rPr lang="en-US" altLang="zh-TW" sz="1400" dirty="0"/>
              <a:t>IPv4</a:t>
            </a:r>
            <a:r>
              <a:rPr lang="zh-TW" altLang="en-US" sz="1400" dirty="0"/>
              <a:t>只能處理</a:t>
            </a:r>
            <a:r>
              <a:rPr lang="en-US" altLang="zh-TW" sz="1400" dirty="0"/>
              <a:t>40</a:t>
            </a:r>
            <a:r>
              <a:rPr lang="zh-TW" altLang="en-US" sz="1400" dirty="0"/>
              <a:t>億個地址）。</a:t>
            </a:r>
            <a:endParaRPr lang="en-US" altLang="zh-TW" sz="1400" dirty="0"/>
          </a:p>
        </p:txBody>
      </p:sp>
    </p:spTree>
    <p:extLst>
      <p:ext uri="{BB962C8B-B14F-4D97-AF65-F5344CB8AC3E}">
        <p14:creationId xmlns:p14="http://schemas.microsoft.com/office/powerpoint/2010/main" val="309541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3.5: Routing Internet Messages: TCP/IP and Packet Switching</a:t>
            </a:r>
          </a:p>
        </p:txBody>
      </p:sp>
      <p:sp>
        <p:nvSpPr>
          <p:cNvPr id="4" name="Text Placeholder 3"/>
          <p:cNvSpPr>
            <a:spLocks noGrp="1"/>
          </p:cNvSpPr>
          <p:nvPr>
            <p:ph type="body" sz="quarter" idx="13"/>
          </p:nvPr>
        </p:nvSpPr>
        <p:spPr/>
        <p:txBody>
          <a:bodyPr/>
          <a:lstStyle/>
          <a:p>
            <a:endParaRPr lang="en-US" dirty="0"/>
          </a:p>
        </p:txBody>
      </p:sp>
      <p:pic>
        <p:nvPicPr>
          <p:cNvPr id="8" name="Picture 7" descr="Figure 3.5 shows the route internet messages take using TCP/IP and packet switching."/>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85800" y="1796495"/>
            <a:ext cx="7620000" cy="3925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字方塊 2"/>
          <p:cNvSpPr txBox="1"/>
          <p:nvPr/>
        </p:nvSpPr>
        <p:spPr>
          <a:xfrm>
            <a:off x="5943600" y="925327"/>
            <a:ext cx="2971800" cy="307777"/>
          </a:xfrm>
          <a:prstGeom prst="rect">
            <a:avLst/>
          </a:prstGeom>
          <a:solidFill>
            <a:srgbClr val="FFFF00"/>
          </a:solidFill>
        </p:spPr>
        <p:txBody>
          <a:bodyPr wrap="square" rtlCol="0">
            <a:spAutoFit/>
          </a:bodyPr>
          <a:lstStyle/>
          <a:p>
            <a:r>
              <a:rPr lang="zh-TW" altLang="en-US" sz="1400" dirty="0"/>
              <a:t>路由互聯網消息</a:t>
            </a:r>
            <a:r>
              <a:rPr lang="en-US" altLang="zh-TW" sz="1400" dirty="0"/>
              <a:t>:TCP/IP</a:t>
            </a:r>
            <a:r>
              <a:rPr lang="zh-TW" altLang="en-US" sz="1400" dirty="0"/>
              <a:t>和分組交換</a:t>
            </a:r>
          </a:p>
        </p:txBody>
      </p:sp>
      <p:sp>
        <p:nvSpPr>
          <p:cNvPr id="6" name="文字方塊 5"/>
          <p:cNvSpPr txBox="1"/>
          <p:nvPr/>
        </p:nvSpPr>
        <p:spPr>
          <a:xfrm>
            <a:off x="1754204" y="2546950"/>
            <a:ext cx="1371600" cy="523220"/>
          </a:xfrm>
          <a:prstGeom prst="rect">
            <a:avLst/>
          </a:prstGeom>
          <a:solidFill>
            <a:srgbClr val="FFFF00"/>
          </a:solidFill>
        </p:spPr>
        <p:txBody>
          <a:bodyPr wrap="square" rtlCol="0">
            <a:spAutoFit/>
          </a:bodyPr>
          <a:lstStyle/>
          <a:p>
            <a:r>
              <a:rPr lang="en-US" altLang="zh-TW" sz="1400" dirty="0"/>
              <a:t>TCP/IP</a:t>
            </a:r>
            <a:r>
              <a:rPr lang="zh-TW" altLang="en-US" sz="1400" dirty="0"/>
              <a:t>將數據分解成數據包</a:t>
            </a:r>
          </a:p>
        </p:txBody>
      </p:sp>
      <p:sp>
        <p:nvSpPr>
          <p:cNvPr id="7" name="文字方塊 6"/>
          <p:cNvSpPr txBox="1"/>
          <p:nvPr/>
        </p:nvSpPr>
        <p:spPr>
          <a:xfrm>
            <a:off x="3619500" y="2667000"/>
            <a:ext cx="1752600" cy="523220"/>
          </a:xfrm>
          <a:prstGeom prst="rect">
            <a:avLst/>
          </a:prstGeom>
          <a:solidFill>
            <a:srgbClr val="FFFF00"/>
          </a:solidFill>
        </p:spPr>
        <p:txBody>
          <a:bodyPr wrap="square" rtlCol="0">
            <a:spAutoFit/>
          </a:bodyPr>
          <a:lstStyle/>
          <a:p>
            <a:r>
              <a:rPr lang="zh-TW" altLang="en-US" sz="1400" dirty="0"/>
              <a:t>數據包通過互聯網從路由器到路由器</a:t>
            </a:r>
          </a:p>
        </p:txBody>
      </p:sp>
      <p:sp>
        <p:nvSpPr>
          <p:cNvPr id="9" name="文字方塊 8"/>
          <p:cNvSpPr txBox="1"/>
          <p:nvPr/>
        </p:nvSpPr>
        <p:spPr>
          <a:xfrm>
            <a:off x="5848952" y="2777096"/>
            <a:ext cx="1752600" cy="523220"/>
          </a:xfrm>
          <a:prstGeom prst="rect">
            <a:avLst/>
          </a:prstGeom>
          <a:solidFill>
            <a:srgbClr val="FFFF00"/>
          </a:solidFill>
        </p:spPr>
        <p:txBody>
          <a:bodyPr wrap="square" rtlCol="0">
            <a:spAutoFit/>
          </a:bodyPr>
          <a:lstStyle/>
          <a:p>
            <a:r>
              <a:rPr lang="en-US" altLang="zh-TW" sz="1400" dirty="0"/>
              <a:t>TCP/IP</a:t>
            </a:r>
            <a:r>
              <a:rPr lang="zh-TW" altLang="en-US" sz="1400" dirty="0"/>
              <a:t>將數據包重新組裝成原始整體</a:t>
            </a:r>
          </a:p>
        </p:txBody>
      </p:sp>
      <p:sp>
        <p:nvSpPr>
          <p:cNvPr id="10" name="文字方塊 9"/>
          <p:cNvSpPr txBox="1"/>
          <p:nvPr/>
        </p:nvSpPr>
        <p:spPr>
          <a:xfrm>
            <a:off x="685800" y="4419600"/>
            <a:ext cx="762000" cy="307777"/>
          </a:xfrm>
          <a:prstGeom prst="rect">
            <a:avLst/>
          </a:prstGeom>
          <a:solidFill>
            <a:srgbClr val="FFFF00"/>
          </a:solidFill>
        </p:spPr>
        <p:txBody>
          <a:bodyPr wrap="square" rtlCol="0">
            <a:spAutoFit/>
          </a:bodyPr>
          <a:lstStyle/>
          <a:p>
            <a:r>
              <a:rPr lang="zh-TW" altLang="en-US" sz="1400" dirty="0"/>
              <a:t>寄件人</a:t>
            </a:r>
          </a:p>
        </p:txBody>
      </p:sp>
      <p:sp>
        <p:nvSpPr>
          <p:cNvPr id="11" name="文字方塊 10"/>
          <p:cNvSpPr txBox="1"/>
          <p:nvPr/>
        </p:nvSpPr>
        <p:spPr>
          <a:xfrm>
            <a:off x="7543800" y="4437134"/>
            <a:ext cx="762000" cy="307777"/>
          </a:xfrm>
          <a:prstGeom prst="rect">
            <a:avLst/>
          </a:prstGeom>
          <a:solidFill>
            <a:srgbClr val="FFFF00"/>
          </a:solidFill>
        </p:spPr>
        <p:txBody>
          <a:bodyPr wrap="square" rtlCol="0">
            <a:spAutoFit/>
          </a:bodyPr>
          <a:lstStyle/>
          <a:p>
            <a:r>
              <a:rPr lang="zh-TW" altLang="en-US" sz="1400" dirty="0"/>
              <a:t>接受者</a:t>
            </a:r>
          </a:p>
        </p:txBody>
      </p:sp>
      <p:sp>
        <p:nvSpPr>
          <p:cNvPr id="12" name="文字方塊 11"/>
          <p:cNvSpPr txBox="1"/>
          <p:nvPr/>
        </p:nvSpPr>
        <p:spPr>
          <a:xfrm>
            <a:off x="3273491" y="4586103"/>
            <a:ext cx="560873" cy="307777"/>
          </a:xfrm>
          <a:prstGeom prst="rect">
            <a:avLst/>
          </a:prstGeom>
          <a:solidFill>
            <a:srgbClr val="FFFF00"/>
          </a:solidFill>
        </p:spPr>
        <p:txBody>
          <a:bodyPr wrap="square" rtlCol="0">
            <a:spAutoFit/>
          </a:bodyPr>
          <a:lstStyle/>
          <a:p>
            <a:r>
              <a:rPr lang="zh-TW" altLang="en-US" sz="1400" dirty="0"/>
              <a:t>路由</a:t>
            </a:r>
          </a:p>
        </p:txBody>
      </p:sp>
    </p:spTree>
    <p:extLst>
      <p:ext uri="{BB962C8B-B14F-4D97-AF65-F5344CB8AC3E}">
        <p14:creationId xmlns:p14="http://schemas.microsoft.com/office/powerpoint/2010/main" val="1421360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Domain Names, DNS, and URLs</a:t>
            </a:r>
          </a:p>
        </p:txBody>
      </p:sp>
      <p:sp>
        <p:nvSpPr>
          <p:cNvPr id="3" name="Content Placeholder 2"/>
          <p:cNvSpPr>
            <a:spLocks noGrp="1"/>
          </p:cNvSpPr>
          <p:nvPr>
            <p:ph idx="1"/>
          </p:nvPr>
        </p:nvSpPr>
        <p:spPr/>
        <p:txBody>
          <a:bodyPr/>
          <a:lstStyle/>
          <a:p>
            <a:r>
              <a:rPr lang="en-US" dirty="0"/>
              <a:t>Domain name</a:t>
            </a:r>
          </a:p>
          <a:p>
            <a:pPr lvl="1"/>
            <a:r>
              <a:rPr lang="en-US" dirty="0"/>
              <a:t>IP address expressed in natural language</a:t>
            </a:r>
          </a:p>
          <a:p>
            <a:r>
              <a:rPr lang="en-US" dirty="0"/>
              <a:t>Domain name system (DNS)</a:t>
            </a:r>
          </a:p>
          <a:p>
            <a:pPr lvl="1"/>
            <a:r>
              <a:rPr lang="en-US" dirty="0"/>
              <a:t>Allows numeric IP addresses to be expressed in natural language </a:t>
            </a:r>
          </a:p>
          <a:p>
            <a:r>
              <a:rPr lang="en-US" dirty="0"/>
              <a:t>Uniform resource locator (URL)</a:t>
            </a:r>
          </a:p>
          <a:p>
            <a:pPr lvl="1"/>
            <a:r>
              <a:rPr lang="en-US" dirty="0"/>
              <a:t>Address used by web browser to identify location of content on the Web</a:t>
            </a:r>
          </a:p>
          <a:p>
            <a:pPr lvl="1"/>
            <a:r>
              <a:rPr lang="en-US" dirty="0"/>
              <a:t>For example: http://www.azimuth-interactive.com/</a:t>
            </a:r>
          </a:p>
        </p:txBody>
      </p:sp>
      <p:sp>
        <p:nvSpPr>
          <p:cNvPr id="4" name="文字方塊 3"/>
          <p:cNvSpPr txBox="1"/>
          <p:nvPr/>
        </p:nvSpPr>
        <p:spPr>
          <a:xfrm>
            <a:off x="6553200" y="994761"/>
            <a:ext cx="1676400" cy="307777"/>
          </a:xfrm>
          <a:prstGeom prst="rect">
            <a:avLst/>
          </a:prstGeom>
          <a:solidFill>
            <a:srgbClr val="FFFF00"/>
          </a:solidFill>
        </p:spPr>
        <p:txBody>
          <a:bodyPr wrap="square" rtlCol="0">
            <a:spAutoFit/>
          </a:bodyPr>
          <a:lstStyle/>
          <a:p>
            <a:r>
              <a:rPr lang="zh-TW" altLang="en-US" sz="1400" dirty="0"/>
              <a:t>域名、</a:t>
            </a:r>
            <a:r>
              <a:rPr lang="en-US" altLang="zh-TW" sz="1400" dirty="0"/>
              <a:t>DNS</a:t>
            </a:r>
            <a:r>
              <a:rPr lang="zh-TW" altLang="en-US" sz="1400" dirty="0"/>
              <a:t>、</a:t>
            </a:r>
            <a:r>
              <a:rPr lang="en-US" altLang="zh-TW" sz="1400" dirty="0"/>
              <a:t>URL</a:t>
            </a:r>
            <a:endParaRPr lang="zh-TW" altLang="en-US" sz="1400" dirty="0"/>
          </a:p>
        </p:txBody>
      </p:sp>
      <p:sp>
        <p:nvSpPr>
          <p:cNvPr id="5" name="文字方塊 4"/>
          <p:cNvSpPr txBox="1"/>
          <p:nvPr/>
        </p:nvSpPr>
        <p:spPr>
          <a:xfrm>
            <a:off x="3048000" y="1676400"/>
            <a:ext cx="609600" cy="307777"/>
          </a:xfrm>
          <a:prstGeom prst="rect">
            <a:avLst/>
          </a:prstGeom>
          <a:solidFill>
            <a:srgbClr val="FFFF00"/>
          </a:solidFill>
        </p:spPr>
        <p:txBody>
          <a:bodyPr wrap="square" rtlCol="0">
            <a:spAutoFit/>
          </a:bodyPr>
          <a:lstStyle/>
          <a:p>
            <a:r>
              <a:rPr lang="zh-TW" altLang="en-US" sz="1400" dirty="0"/>
              <a:t>域名</a:t>
            </a:r>
          </a:p>
        </p:txBody>
      </p:sp>
      <p:sp>
        <p:nvSpPr>
          <p:cNvPr id="6" name="文字方塊 5"/>
          <p:cNvSpPr txBox="1"/>
          <p:nvPr/>
        </p:nvSpPr>
        <p:spPr>
          <a:xfrm>
            <a:off x="5272238" y="2667000"/>
            <a:ext cx="1295400" cy="307777"/>
          </a:xfrm>
          <a:prstGeom prst="rect">
            <a:avLst/>
          </a:prstGeom>
          <a:solidFill>
            <a:srgbClr val="FFFF00"/>
          </a:solidFill>
        </p:spPr>
        <p:txBody>
          <a:bodyPr wrap="square" rtlCol="0">
            <a:spAutoFit/>
          </a:bodyPr>
          <a:lstStyle/>
          <a:p>
            <a:r>
              <a:rPr lang="zh-TW" altLang="en-US" sz="1400" dirty="0"/>
              <a:t>網域名稱系統</a:t>
            </a:r>
            <a:endParaRPr lang="zh-TW" altLang="en-US" sz="1100" dirty="0"/>
          </a:p>
        </p:txBody>
      </p:sp>
      <p:sp>
        <p:nvSpPr>
          <p:cNvPr id="7" name="文字方塊 6"/>
          <p:cNvSpPr txBox="1"/>
          <p:nvPr/>
        </p:nvSpPr>
        <p:spPr>
          <a:xfrm>
            <a:off x="5715000" y="3706529"/>
            <a:ext cx="1447800" cy="307777"/>
          </a:xfrm>
          <a:prstGeom prst="rect">
            <a:avLst/>
          </a:prstGeom>
          <a:solidFill>
            <a:srgbClr val="FFFF00"/>
          </a:solidFill>
        </p:spPr>
        <p:txBody>
          <a:bodyPr wrap="square" rtlCol="0">
            <a:spAutoFit/>
          </a:bodyPr>
          <a:lstStyle/>
          <a:p>
            <a:r>
              <a:rPr lang="zh-TW" altLang="en-US" sz="1400" dirty="0"/>
              <a:t>統一資源定位器</a:t>
            </a:r>
          </a:p>
        </p:txBody>
      </p:sp>
      <p:sp>
        <p:nvSpPr>
          <p:cNvPr id="8" name="文字方塊 7"/>
          <p:cNvSpPr txBox="1"/>
          <p:nvPr/>
        </p:nvSpPr>
        <p:spPr>
          <a:xfrm>
            <a:off x="1173079" y="2435423"/>
            <a:ext cx="2004862" cy="307777"/>
          </a:xfrm>
          <a:prstGeom prst="rect">
            <a:avLst/>
          </a:prstGeom>
          <a:solidFill>
            <a:srgbClr val="FFFF00"/>
          </a:solidFill>
        </p:spPr>
        <p:txBody>
          <a:bodyPr wrap="square" rtlCol="0">
            <a:spAutoFit/>
          </a:bodyPr>
          <a:lstStyle/>
          <a:p>
            <a:r>
              <a:rPr lang="en-US" altLang="zh-TW" sz="1400" dirty="0"/>
              <a:t>IP</a:t>
            </a:r>
            <a:r>
              <a:rPr lang="zh-TW" altLang="en-US" sz="1400" dirty="0"/>
              <a:t>地址以自然語言表達</a:t>
            </a:r>
          </a:p>
        </p:txBody>
      </p:sp>
      <p:sp>
        <p:nvSpPr>
          <p:cNvPr id="9" name="文字方塊 8"/>
          <p:cNvSpPr txBox="1"/>
          <p:nvPr/>
        </p:nvSpPr>
        <p:spPr>
          <a:xfrm>
            <a:off x="1173079" y="3398752"/>
            <a:ext cx="2667000" cy="307777"/>
          </a:xfrm>
          <a:prstGeom prst="rect">
            <a:avLst/>
          </a:prstGeom>
          <a:solidFill>
            <a:srgbClr val="FFFF00"/>
          </a:solidFill>
        </p:spPr>
        <p:txBody>
          <a:bodyPr wrap="square" rtlCol="0">
            <a:spAutoFit/>
          </a:bodyPr>
          <a:lstStyle/>
          <a:p>
            <a:r>
              <a:rPr lang="zh-TW" altLang="en-US" sz="1400" dirty="0"/>
              <a:t>允許數字</a:t>
            </a:r>
            <a:r>
              <a:rPr lang="en-US" altLang="zh-TW" sz="1400" dirty="0"/>
              <a:t>IP</a:t>
            </a:r>
            <a:r>
              <a:rPr lang="zh-TW" altLang="en-US" sz="1400" dirty="0"/>
              <a:t>地址以自然語言表達</a:t>
            </a:r>
          </a:p>
        </p:txBody>
      </p:sp>
      <p:sp>
        <p:nvSpPr>
          <p:cNvPr id="10" name="文字方塊 9"/>
          <p:cNvSpPr txBox="1"/>
          <p:nvPr/>
        </p:nvSpPr>
        <p:spPr>
          <a:xfrm>
            <a:off x="1820378" y="4444253"/>
            <a:ext cx="3674444" cy="307777"/>
          </a:xfrm>
          <a:prstGeom prst="rect">
            <a:avLst/>
          </a:prstGeom>
          <a:solidFill>
            <a:srgbClr val="FFFF00"/>
          </a:solidFill>
        </p:spPr>
        <p:txBody>
          <a:bodyPr wrap="square" rtlCol="0">
            <a:spAutoFit/>
          </a:bodyPr>
          <a:lstStyle/>
          <a:p>
            <a:r>
              <a:rPr lang="en-US" altLang="zh-TW" sz="1400" dirty="0"/>
              <a:t>Web</a:t>
            </a:r>
            <a:r>
              <a:rPr lang="zh-TW" altLang="en-US" sz="1400" dirty="0"/>
              <a:t>瀏覽器用於識別</a:t>
            </a:r>
            <a:r>
              <a:rPr lang="en-US" altLang="zh-TW" sz="1400" dirty="0"/>
              <a:t>Web</a:t>
            </a:r>
            <a:r>
              <a:rPr lang="zh-TW" altLang="en-US" sz="1400" dirty="0"/>
              <a:t>上內容位置的地址</a:t>
            </a:r>
          </a:p>
        </p:txBody>
      </p:sp>
      <p:sp>
        <p:nvSpPr>
          <p:cNvPr id="11" name="文字方塊 10"/>
          <p:cNvSpPr txBox="1"/>
          <p:nvPr/>
        </p:nvSpPr>
        <p:spPr>
          <a:xfrm>
            <a:off x="1210778" y="5181977"/>
            <a:ext cx="3674444" cy="307777"/>
          </a:xfrm>
          <a:prstGeom prst="rect">
            <a:avLst/>
          </a:prstGeom>
          <a:solidFill>
            <a:srgbClr val="FFFF00"/>
          </a:solidFill>
        </p:spPr>
        <p:txBody>
          <a:bodyPr wrap="square" rtlCol="0">
            <a:spAutoFit/>
          </a:bodyPr>
          <a:lstStyle/>
          <a:p>
            <a:pPr marL="0" lvl="1"/>
            <a:r>
              <a:rPr lang="zh-TW" altLang="en-US" sz="1400" dirty="0"/>
              <a:t>舉例</a:t>
            </a:r>
            <a:r>
              <a:rPr lang="en-US" altLang="zh-TW" sz="1400" dirty="0"/>
              <a:t>:http://www.azimuth-interactive.com/</a:t>
            </a:r>
          </a:p>
        </p:txBody>
      </p:sp>
    </p:spTree>
    <p:extLst>
      <p:ext uri="{BB962C8B-B14F-4D97-AF65-F5344CB8AC3E}">
        <p14:creationId xmlns:p14="http://schemas.microsoft.com/office/powerpoint/2010/main" val="2460032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Client/Server Computing</a:t>
            </a:r>
          </a:p>
        </p:txBody>
      </p:sp>
      <p:sp>
        <p:nvSpPr>
          <p:cNvPr id="3" name="Content Placeholder 2"/>
          <p:cNvSpPr>
            <a:spLocks noGrp="1"/>
          </p:cNvSpPr>
          <p:nvPr>
            <p:ph idx="1"/>
          </p:nvPr>
        </p:nvSpPr>
        <p:spPr/>
        <p:txBody>
          <a:bodyPr/>
          <a:lstStyle/>
          <a:p>
            <a:r>
              <a:rPr lang="en-US" dirty="0"/>
              <a:t>Powerful personal computers (clients) connected in network with one or more servers </a:t>
            </a:r>
          </a:p>
          <a:p>
            <a:r>
              <a:rPr lang="en-US" dirty="0"/>
              <a:t>Servers perform common functions for the clients </a:t>
            </a:r>
          </a:p>
          <a:p>
            <a:pPr lvl="1"/>
            <a:r>
              <a:rPr lang="en-US" dirty="0"/>
              <a:t>Storing files</a:t>
            </a:r>
          </a:p>
          <a:p>
            <a:pPr lvl="1"/>
            <a:r>
              <a:rPr lang="en-US" dirty="0"/>
              <a:t>Software applications</a:t>
            </a:r>
          </a:p>
          <a:p>
            <a:pPr lvl="1"/>
            <a:r>
              <a:rPr lang="en-US" dirty="0"/>
              <a:t>Access to printers, and so on</a:t>
            </a:r>
          </a:p>
        </p:txBody>
      </p:sp>
      <p:sp>
        <p:nvSpPr>
          <p:cNvPr id="4" name="文字方塊 3"/>
          <p:cNvSpPr txBox="1"/>
          <p:nvPr/>
        </p:nvSpPr>
        <p:spPr>
          <a:xfrm>
            <a:off x="5257800" y="993959"/>
            <a:ext cx="1676400" cy="307777"/>
          </a:xfrm>
          <a:prstGeom prst="rect">
            <a:avLst/>
          </a:prstGeom>
          <a:solidFill>
            <a:srgbClr val="FFFF00"/>
          </a:solidFill>
        </p:spPr>
        <p:txBody>
          <a:bodyPr wrap="square" rtlCol="0">
            <a:spAutoFit/>
          </a:bodyPr>
          <a:lstStyle/>
          <a:p>
            <a:r>
              <a:rPr lang="zh-TW" altLang="en-US" sz="1400" dirty="0"/>
              <a:t>客戶</a:t>
            </a:r>
            <a:r>
              <a:rPr lang="en-US" altLang="zh-TW" sz="1400" dirty="0"/>
              <a:t>/</a:t>
            </a:r>
            <a:r>
              <a:rPr lang="zh-TW" altLang="en-US" sz="1400" dirty="0"/>
              <a:t>服務器計算</a:t>
            </a:r>
          </a:p>
        </p:txBody>
      </p:sp>
      <p:sp>
        <p:nvSpPr>
          <p:cNvPr id="5" name="文字方塊 4"/>
          <p:cNvSpPr txBox="1"/>
          <p:nvPr/>
        </p:nvSpPr>
        <p:spPr>
          <a:xfrm>
            <a:off x="685800" y="2362200"/>
            <a:ext cx="5410200" cy="307777"/>
          </a:xfrm>
          <a:prstGeom prst="rect">
            <a:avLst/>
          </a:prstGeom>
          <a:solidFill>
            <a:srgbClr val="FFFF00"/>
          </a:solidFill>
        </p:spPr>
        <p:txBody>
          <a:bodyPr wrap="square" rtlCol="0">
            <a:spAutoFit/>
          </a:bodyPr>
          <a:lstStyle/>
          <a:p>
            <a:r>
              <a:rPr lang="zh-TW" altLang="en-US" sz="1400" dirty="0"/>
              <a:t>功能強大的個人電腦（客戶端）通過一個或多個服務器與網絡連接</a:t>
            </a:r>
          </a:p>
        </p:txBody>
      </p:sp>
      <p:sp>
        <p:nvSpPr>
          <p:cNvPr id="6" name="文字方塊 5"/>
          <p:cNvSpPr txBox="1"/>
          <p:nvPr/>
        </p:nvSpPr>
        <p:spPr>
          <a:xfrm>
            <a:off x="6400800" y="3048000"/>
            <a:ext cx="2514600" cy="307777"/>
          </a:xfrm>
          <a:prstGeom prst="rect">
            <a:avLst/>
          </a:prstGeom>
          <a:solidFill>
            <a:srgbClr val="FFFF00"/>
          </a:solidFill>
        </p:spPr>
        <p:txBody>
          <a:bodyPr wrap="square" rtlCol="0">
            <a:spAutoFit/>
          </a:bodyPr>
          <a:lstStyle/>
          <a:p>
            <a:r>
              <a:rPr lang="zh-TW" altLang="en-US" sz="1400" dirty="0"/>
              <a:t>服務器為客戶端執行常用功能</a:t>
            </a:r>
          </a:p>
        </p:txBody>
      </p:sp>
      <p:sp>
        <p:nvSpPr>
          <p:cNvPr id="7" name="文字方塊 6"/>
          <p:cNvSpPr txBox="1"/>
          <p:nvPr/>
        </p:nvSpPr>
        <p:spPr>
          <a:xfrm>
            <a:off x="2667000" y="3128211"/>
            <a:ext cx="914400" cy="307777"/>
          </a:xfrm>
          <a:prstGeom prst="rect">
            <a:avLst/>
          </a:prstGeom>
          <a:solidFill>
            <a:srgbClr val="FFFF00"/>
          </a:solidFill>
        </p:spPr>
        <p:txBody>
          <a:bodyPr wrap="square" rtlCol="0">
            <a:spAutoFit/>
          </a:bodyPr>
          <a:lstStyle/>
          <a:p>
            <a:r>
              <a:rPr lang="zh-TW" altLang="en-US" sz="1400" dirty="0"/>
              <a:t>存儲文件</a:t>
            </a:r>
          </a:p>
        </p:txBody>
      </p:sp>
      <p:sp>
        <p:nvSpPr>
          <p:cNvPr id="8" name="文字方塊 7"/>
          <p:cNvSpPr txBox="1"/>
          <p:nvPr/>
        </p:nvSpPr>
        <p:spPr>
          <a:xfrm>
            <a:off x="3733800" y="3553399"/>
            <a:ext cx="990600" cy="307777"/>
          </a:xfrm>
          <a:prstGeom prst="rect">
            <a:avLst/>
          </a:prstGeom>
          <a:solidFill>
            <a:srgbClr val="FFFF00"/>
          </a:solidFill>
        </p:spPr>
        <p:txBody>
          <a:bodyPr wrap="square" rtlCol="0">
            <a:spAutoFit/>
          </a:bodyPr>
          <a:lstStyle/>
          <a:p>
            <a:r>
              <a:rPr lang="zh-TW" altLang="en-US" sz="1400" dirty="0"/>
              <a:t>軟件應用</a:t>
            </a:r>
          </a:p>
        </p:txBody>
      </p:sp>
      <p:sp>
        <p:nvSpPr>
          <p:cNvPr id="9" name="文字方塊 8"/>
          <p:cNvSpPr txBox="1"/>
          <p:nvPr/>
        </p:nvSpPr>
        <p:spPr>
          <a:xfrm>
            <a:off x="4572000" y="3939526"/>
            <a:ext cx="1295400" cy="307777"/>
          </a:xfrm>
          <a:prstGeom prst="rect">
            <a:avLst/>
          </a:prstGeom>
          <a:solidFill>
            <a:srgbClr val="FFFF00"/>
          </a:solidFill>
        </p:spPr>
        <p:txBody>
          <a:bodyPr wrap="square" rtlCol="0">
            <a:spAutoFit/>
          </a:bodyPr>
          <a:lstStyle/>
          <a:p>
            <a:r>
              <a:rPr lang="zh-TW" altLang="en-US" sz="1400" dirty="0"/>
              <a:t>進入印表機等</a:t>
            </a:r>
          </a:p>
        </p:txBody>
      </p:sp>
    </p:spTree>
    <p:extLst>
      <p:ext uri="{BB962C8B-B14F-4D97-AF65-F5344CB8AC3E}">
        <p14:creationId xmlns:p14="http://schemas.microsoft.com/office/powerpoint/2010/main" val="441220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New Client: The Mobile Platform</a:t>
            </a:r>
          </a:p>
        </p:txBody>
      </p:sp>
      <p:sp>
        <p:nvSpPr>
          <p:cNvPr id="3" name="Content Placeholder 2"/>
          <p:cNvSpPr>
            <a:spLocks noGrp="1"/>
          </p:cNvSpPr>
          <p:nvPr>
            <p:ph idx="1"/>
          </p:nvPr>
        </p:nvSpPr>
        <p:spPr/>
        <p:txBody>
          <a:bodyPr/>
          <a:lstStyle/>
          <a:p>
            <a:r>
              <a:rPr lang="en-US" dirty="0"/>
              <a:t>Primary Internet access is now through tablets and smartphones</a:t>
            </a:r>
          </a:p>
          <a:p>
            <a:r>
              <a:rPr lang="en-US" dirty="0"/>
              <a:t>Tablets supplement PCs for mobile situations</a:t>
            </a:r>
          </a:p>
          <a:p>
            <a:pPr lvl="1"/>
            <a:r>
              <a:rPr lang="en-US" dirty="0"/>
              <a:t>155 million people in U.S. use Internet with tablets </a:t>
            </a:r>
          </a:p>
          <a:p>
            <a:r>
              <a:rPr lang="en-US" dirty="0"/>
              <a:t>Smartphones are a </a:t>
            </a:r>
            <a:r>
              <a:rPr lang="en-US" dirty="0">
                <a:solidFill>
                  <a:srgbClr val="FF0000"/>
                </a:solidFill>
              </a:rPr>
              <a:t>disruptive technology  </a:t>
            </a:r>
          </a:p>
          <a:p>
            <a:pPr lvl="1"/>
            <a:r>
              <a:rPr lang="en-US" dirty="0"/>
              <a:t>New processors and operating systems</a:t>
            </a:r>
          </a:p>
          <a:p>
            <a:pPr lvl="1"/>
            <a:r>
              <a:rPr lang="en-US" dirty="0"/>
              <a:t>210 million in U.S. access Internet with smartphones</a:t>
            </a:r>
          </a:p>
        </p:txBody>
      </p:sp>
      <p:sp>
        <p:nvSpPr>
          <p:cNvPr id="4" name="文字方塊 3"/>
          <p:cNvSpPr txBox="1"/>
          <p:nvPr/>
        </p:nvSpPr>
        <p:spPr>
          <a:xfrm>
            <a:off x="7465996" y="994761"/>
            <a:ext cx="1676400" cy="307777"/>
          </a:xfrm>
          <a:prstGeom prst="rect">
            <a:avLst/>
          </a:prstGeom>
          <a:solidFill>
            <a:srgbClr val="FFFF00"/>
          </a:solidFill>
        </p:spPr>
        <p:txBody>
          <a:bodyPr wrap="square" rtlCol="0">
            <a:spAutoFit/>
          </a:bodyPr>
          <a:lstStyle/>
          <a:p>
            <a:r>
              <a:rPr lang="zh-TW" altLang="en-US" sz="1400" dirty="0"/>
              <a:t>新客戶：行動平台</a:t>
            </a:r>
          </a:p>
        </p:txBody>
      </p:sp>
      <p:sp>
        <p:nvSpPr>
          <p:cNvPr id="5" name="文字方塊 4"/>
          <p:cNvSpPr txBox="1"/>
          <p:nvPr/>
        </p:nvSpPr>
        <p:spPr>
          <a:xfrm>
            <a:off x="3505200" y="2095563"/>
            <a:ext cx="4038600" cy="307777"/>
          </a:xfrm>
          <a:prstGeom prst="rect">
            <a:avLst/>
          </a:prstGeom>
          <a:solidFill>
            <a:srgbClr val="FFFF00"/>
          </a:solidFill>
        </p:spPr>
        <p:txBody>
          <a:bodyPr wrap="square" rtlCol="0">
            <a:spAutoFit/>
          </a:bodyPr>
          <a:lstStyle/>
          <a:p>
            <a:r>
              <a:rPr lang="zh-TW" altLang="en-US" sz="1400" dirty="0"/>
              <a:t>主要的互聯網現在透過平板電腦和智能手機存取</a:t>
            </a:r>
          </a:p>
        </p:txBody>
      </p:sp>
      <p:sp>
        <p:nvSpPr>
          <p:cNvPr id="6" name="文字方塊 5"/>
          <p:cNvSpPr txBox="1"/>
          <p:nvPr/>
        </p:nvSpPr>
        <p:spPr>
          <a:xfrm>
            <a:off x="7924800" y="2424997"/>
            <a:ext cx="1149617" cy="954107"/>
          </a:xfrm>
          <a:prstGeom prst="rect">
            <a:avLst/>
          </a:prstGeom>
          <a:solidFill>
            <a:srgbClr val="FFFF00"/>
          </a:solidFill>
        </p:spPr>
        <p:txBody>
          <a:bodyPr wrap="square" rtlCol="0">
            <a:spAutoFit/>
          </a:bodyPr>
          <a:lstStyle/>
          <a:p>
            <a:r>
              <a:rPr lang="zh-TW" altLang="en-US" sz="1400" dirty="0"/>
              <a:t>平板電腦為移動環境，輔助個人電腦</a:t>
            </a:r>
          </a:p>
        </p:txBody>
      </p:sp>
      <p:sp>
        <p:nvSpPr>
          <p:cNvPr id="7" name="文字方塊 6"/>
          <p:cNvSpPr txBox="1"/>
          <p:nvPr/>
        </p:nvSpPr>
        <p:spPr>
          <a:xfrm>
            <a:off x="1219200" y="3417331"/>
            <a:ext cx="3581400" cy="307777"/>
          </a:xfrm>
          <a:prstGeom prst="rect">
            <a:avLst/>
          </a:prstGeom>
          <a:solidFill>
            <a:srgbClr val="FFFF00"/>
          </a:solidFill>
        </p:spPr>
        <p:txBody>
          <a:bodyPr wrap="square" rtlCol="0">
            <a:spAutoFit/>
          </a:bodyPr>
          <a:lstStyle/>
          <a:p>
            <a:r>
              <a:rPr lang="zh-TW" altLang="en-US" sz="1400" dirty="0"/>
              <a:t>美國有</a:t>
            </a:r>
            <a:r>
              <a:rPr lang="en-US" altLang="zh-TW" sz="1400" dirty="0"/>
              <a:t>1.55</a:t>
            </a:r>
            <a:r>
              <a:rPr lang="zh-TW" altLang="en-US" sz="1400" dirty="0"/>
              <a:t>億人透過平板電腦使用互聯網</a:t>
            </a:r>
          </a:p>
        </p:txBody>
      </p:sp>
      <p:sp>
        <p:nvSpPr>
          <p:cNvPr id="8" name="文字方塊 7"/>
          <p:cNvSpPr txBox="1"/>
          <p:nvPr/>
        </p:nvSpPr>
        <p:spPr>
          <a:xfrm>
            <a:off x="7315200" y="3570646"/>
            <a:ext cx="1371600" cy="523220"/>
          </a:xfrm>
          <a:prstGeom prst="rect">
            <a:avLst/>
          </a:prstGeom>
          <a:solidFill>
            <a:srgbClr val="FFFF00"/>
          </a:solidFill>
        </p:spPr>
        <p:txBody>
          <a:bodyPr wrap="square" rtlCol="0">
            <a:spAutoFit/>
          </a:bodyPr>
          <a:lstStyle/>
          <a:p>
            <a:r>
              <a:rPr lang="zh-TW" altLang="en-US" sz="1400" dirty="0"/>
              <a:t>智能手機是一項顛覆性技術</a:t>
            </a:r>
          </a:p>
        </p:txBody>
      </p:sp>
      <p:sp>
        <p:nvSpPr>
          <p:cNvPr id="9" name="文字方塊 8"/>
          <p:cNvSpPr txBox="1"/>
          <p:nvPr/>
        </p:nvSpPr>
        <p:spPr>
          <a:xfrm>
            <a:off x="5715000" y="4161127"/>
            <a:ext cx="2020904" cy="307777"/>
          </a:xfrm>
          <a:prstGeom prst="rect">
            <a:avLst/>
          </a:prstGeom>
          <a:solidFill>
            <a:srgbClr val="FFFF00"/>
          </a:solidFill>
        </p:spPr>
        <p:txBody>
          <a:bodyPr wrap="square" rtlCol="0">
            <a:spAutoFit/>
          </a:bodyPr>
          <a:lstStyle/>
          <a:p>
            <a:r>
              <a:rPr lang="zh-TW" altLang="en-US" sz="1400" dirty="0"/>
              <a:t>新的處理器和操作系統</a:t>
            </a:r>
          </a:p>
        </p:txBody>
      </p:sp>
      <p:sp>
        <p:nvSpPr>
          <p:cNvPr id="10" name="文字方塊 9"/>
          <p:cNvSpPr txBox="1"/>
          <p:nvPr/>
        </p:nvSpPr>
        <p:spPr>
          <a:xfrm>
            <a:off x="1219200" y="4876800"/>
            <a:ext cx="3069456" cy="307777"/>
          </a:xfrm>
          <a:prstGeom prst="rect">
            <a:avLst/>
          </a:prstGeom>
          <a:solidFill>
            <a:srgbClr val="FFFF00"/>
          </a:solidFill>
        </p:spPr>
        <p:txBody>
          <a:bodyPr wrap="square" rtlCol="0">
            <a:spAutoFit/>
          </a:bodyPr>
          <a:lstStyle/>
          <a:p>
            <a:r>
              <a:rPr lang="zh-TW" altLang="en-US" sz="1400" dirty="0"/>
              <a:t>美國有</a:t>
            </a:r>
            <a:r>
              <a:rPr lang="en-US" altLang="zh-TW" sz="1400" dirty="0"/>
              <a:t>2.1</a:t>
            </a:r>
            <a:r>
              <a:rPr lang="zh-TW" altLang="en-US" sz="1400" dirty="0"/>
              <a:t>億用智能手機接入互聯網</a:t>
            </a:r>
          </a:p>
        </p:txBody>
      </p:sp>
    </p:spTree>
    <p:extLst>
      <p:ext uri="{BB962C8B-B14F-4D97-AF65-F5344CB8AC3E}">
        <p14:creationId xmlns:p14="http://schemas.microsoft.com/office/powerpoint/2010/main" val="2144382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 “Cloud Computing” Model </a:t>
            </a:r>
            <a:br>
              <a:rPr lang="en-US" dirty="0"/>
            </a:br>
            <a:r>
              <a:rPr lang="en-US" dirty="0"/>
              <a:t>(1 of 2)</a:t>
            </a:r>
          </a:p>
        </p:txBody>
      </p:sp>
      <p:sp>
        <p:nvSpPr>
          <p:cNvPr id="3" name="Content Placeholder 2"/>
          <p:cNvSpPr>
            <a:spLocks noGrp="1"/>
          </p:cNvSpPr>
          <p:nvPr>
            <p:ph idx="1"/>
          </p:nvPr>
        </p:nvSpPr>
        <p:spPr/>
        <p:txBody>
          <a:bodyPr/>
          <a:lstStyle/>
          <a:p>
            <a:r>
              <a:rPr lang="en-US" dirty="0"/>
              <a:t>Firms and individuals obtain computing power and software over Internet</a:t>
            </a:r>
          </a:p>
          <a:p>
            <a:r>
              <a:rPr lang="en-US" dirty="0"/>
              <a:t>Three types of services</a:t>
            </a:r>
          </a:p>
          <a:p>
            <a:pPr lvl="1"/>
            <a:r>
              <a:rPr lang="en-US" dirty="0"/>
              <a:t>Infrastructure as a service (IaaS)</a:t>
            </a:r>
          </a:p>
          <a:p>
            <a:pPr lvl="1"/>
            <a:r>
              <a:rPr lang="en-US" dirty="0"/>
              <a:t>Software as a service (SaaS)</a:t>
            </a:r>
          </a:p>
          <a:p>
            <a:pPr lvl="1"/>
            <a:r>
              <a:rPr lang="en-US" dirty="0"/>
              <a:t>Platform as a service (PaaS)</a:t>
            </a:r>
          </a:p>
          <a:p>
            <a:r>
              <a:rPr lang="en-US" dirty="0"/>
              <a:t>Public, private, and hybrid clouds</a:t>
            </a:r>
          </a:p>
        </p:txBody>
      </p:sp>
      <p:sp>
        <p:nvSpPr>
          <p:cNvPr id="4" name="文字方塊 3"/>
          <p:cNvSpPr txBox="1"/>
          <p:nvPr/>
        </p:nvSpPr>
        <p:spPr>
          <a:xfrm>
            <a:off x="1905000" y="838200"/>
            <a:ext cx="2133600" cy="307777"/>
          </a:xfrm>
          <a:prstGeom prst="rect">
            <a:avLst/>
          </a:prstGeom>
          <a:solidFill>
            <a:srgbClr val="FFFF00"/>
          </a:solidFill>
        </p:spPr>
        <p:txBody>
          <a:bodyPr wrap="square" rtlCol="0">
            <a:spAutoFit/>
          </a:bodyPr>
          <a:lstStyle/>
          <a:p>
            <a:r>
              <a:rPr lang="zh-TW" altLang="en-US" sz="1400" dirty="0"/>
              <a:t>互聯網“雲計算”模式</a:t>
            </a:r>
          </a:p>
        </p:txBody>
      </p:sp>
      <p:sp>
        <p:nvSpPr>
          <p:cNvPr id="5" name="文字方塊 4"/>
          <p:cNvSpPr txBox="1"/>
          <p:nvPr/>
        </p:nvSpPr>
        <p:spPr>
          <a:xfrm>
            <a:off x="4267200" y="2133600"/>
            <a:ext cx="3581400" cy="307777"/>
          </a:xfrm>
          <a:prstGeom prst="rect">
            <a:avLst/>
          </a:prstGeom>
          <a:solidFill>
            <a:srgbClr val="FFFF00"/>
          </a:solidFill>
        </p:spPr>
        <p:txBody>
          <a:bodyPr wrap="square" rtlCol="0">
            <a:spAutoFit/>
          </a:bodyPr>
          <a:lstStyle/>
          <a:p>
            <a:r>
              <a:rPr lang="zh-TW" altLang="en-US" sz="1400" dirty="0"/>
              <a:t>公司和個人通過互聯網獲得計算能力和軟件</a:t>
            </a:r>
          </a:p>
        </p:txBody>
      </p:sp>
      <p:sp>
        <p:nvSpPr>
          <p:cNvPr id="6" name="文字方塊 5"/>
          <p:cNvSpPr txBox="1"/>
          <p:nvPr/>
        </p:nvSpPr>
        <p:spPr>
          <a:xfrm>
            <a:off x="4419600" y="2748590"/>
            <a:ext cx="1447800" cy="307777"/>
          </a:xfrm>
          <a:prstGeom prst="rect">
            <a:avLst/>
          </a:prstGeom>
          <a:solidFill>
            <a:srgbClr val="FFFF00"/>
          </a:solidFill>
        </p:spPr>
        <p:txBody>
          <a:bodyPr wrap="square" rtlCol="0">
            <a:spAutoFit/>
          </a:bodyPr>
          <a:lstStyle/>
          <a:p>
            <a:r>
              <a:rPr lang="zh-TW" altLang="en-US" sz="1400" dirty="0"/>
              <a:t>三種類型的服務</a:t>
            </a:r>
          </a:p>
        </p:txBody>
      </p:sp>
      <p:sp>
        <p:nvSpPr>
          <p:cNvPr id="7" name="文字方塊 6"/>
          <p:cNvSpPr txBox="1"/>
          <p:nvPr/>
        </p:nvSpPr>
        <p:spPr>
          <a:xfrm>
            <a:off x="4953000" y="3190026"/>
            <a:ext cx="1447800" cy="307777"/>
          </a:xfrm>
          <a:prstGeom prst="rect">
            <a:avLst/>
          </a:prstGeom>
          <a:solidFill>
            <a:srgbClr val="FFFF00"/>
          </a:solidFill>
        </p:spPr>
        <p:txBody>
          <a:bodyPr wrap="square" rtlCol="0">
            <a:spAutoFit/>
          </a:bodyPr>
          <a:lstStyle/>
          <a:p>
            <a:r>
              <a:rPr lang="zh-TW" altLang="en-US" sz="1400" dirty="0"/>
              <a:t>基礎設施即服務</a:t>
            </a:r>
            <a:endParaRPr lang="zh-TW" altLang="en-US" sz="1100" dirty="0"/>
          </a:p>
        </p:txBody>
      </p:sp>
      <p:sp>
        <p:nvSpPr>
          <p:cNvPr id="8" name="文字方塊 7"/>
          <p:cNvSpPr txBox="1"/>
          <p:nvPr/>
        </p:nvSpPr>
        <p:spPr>
          <a:xfrm>
            <a:off x="4572000" y="3586378"/>
            <a:ext cx="1143000" cy="307777"/>
          </a:xfrm>
          <a:prstGeom prst="rect">
            <a:avLst/>
          </a:prstGeom>
          <a:solidFill>
            <a:srgbClr val="FFFF00"/>
          </a:solidFill>
        </p:spPr>
        <p:txBody>
          <a:bodyPr wrap="square" rtlCol="0">
            <a:spAutoFit/>
          </a:bodyPr>
          <a:lstStyle/>
          <a:p>
            <a:r>
              <a:rPr lang="zh-TW" altLang="en-US" sz="1400" dirty="0"/>
              <a:t>軟體即服務</a:t>
            </a:r>
            <a:endParaRPr lang="zh-TW" altLang="en-US" sz="1100" dirty="0"/>
          </a:p>
        </p:txBody>
      </p:sp>
      <p:sp>
        <p:nvSpPr>
          <p:cNvPr id="9" name="文字方塊 8"/>
          <p:cNvSpPr txBox="1"/>
          <p:nvPr/>
        </p:nvSpPr>
        <p:spPr>
          <a:xfrm>
            <a:off x="4454013" y="3982730"/>
            <a:ext cx="1184787" cy="307777"/>
          </a:xfrm>
          <a:prstGeom prst="rect">
            <a:avLst/>
          </a:prstGeom>
          <a:solidFill>
            <a:srgbClr val="FFFF00"/>
          </a:solidFill>
        </p:spPr>
        <p:txBody>
          <a:bodyPr wrap="square" rtlCol="0">
            <a:spAutoFit/>
          </a:bodyPr>
          <a:lstStyle/>
          <a:p>
            <a:r>
              <a:rPr lang="zh-TW" altLang="en-US" sz="1400" dirty="0"/>
              <a:t>平台即服務</a:t>
            </a:r>
            <a:endParaRPr lang="zh-TW" altLang="en-US" sz="1100" dirty="0"/>
          </a:p>
        </p:txBody>
      </p:sp>
      <p:sp>
        <p:nvSpPr>
          <p:cNvPr id="10" name="文字方塊 9"/>
          <p:cNvSpPr txBox="1"/>
          <p:nvPr/>
        </p:nvSpPr>
        <p:spPr>
          <a:xfrm>
            <a:off x="6023486" y="4504205"/>
            <a:ext cx="2206113" cy="307777"/>
          </a:xfrm>
          <a:prstGeom prst="rect">
            <a:avLst/>
          </a:prstGeom>
          <a:solidFill>
            <a:srgbClr val="FFFF00"/>
          </a:solidFill>
        </p:spPr>
        <p:txBody>
          <a:bodyPr wrap="square" rtlCol="0">
            <a:spAutoFit/>
          </a:bodyPr>
          <a:lstStyle/>
          <a:p>
            <a:r>
              <a:rPr lang="zh-TW" altLang="en-US" sz="1400" dirty="0"/>
              <a:t>公有雲、私有雲和混合雲</a:t>
            </a:r>
            <a:endParaRPr lang="zh-TW" altLang="en-US" sz="1100" dirty="0"/>
          </a:p>
        </p:txBody>
      </p:sp>
    </p:spTree>
    <p:extLst>
      <p:ext uri="{BB962C8B-B14F-4D97-AF65-F5344CB8AC3E}">
        <p14:creationId xmlns:p14="http://schemas.microsoft.com/office/powerpoint/2010/main" val="32131973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 “Cloud Computing” Model </a:t>
            </a:r>
            <a:br>
              <a:rPr lang="en-US" dirty="0"/>
            </a:br>
            <a:r>
              <a:rPr lang="en-US" dirty="0"/>
              <a:t>(2 of 2)</a:t>
            </a:r>
          </a:p>
        </p:txBody>
      </p:sp>
      <p:sp>
        <p:nvSpPr>
          <p:cNvPr id="3" name="Content Placeholder 2"/>
          <p:cNvSpPr>
            <a:spLocks noGrp="1"/>
          </p:cNvSpPr>
          <p:nvPr>
            <p:ph idx="1"/>
          </p:nvPr>
        </p:nvSpPr>
        <p:spPr/>
        <p:txBody>
          <a:bodyPr/>
          <a:lstStyle/>
          <a:p>
            <a:r>
              <a:rPr lang="en-US" dirty="0"/>
              <a:t>Drawbacks</a:t>
            </a:r>
          </a:p>
          <a:p>
            <a:pPr lvl="1"/>
            <a:r>
              <a:rPr lang="en-US" dirty="0"/>
              <a:t>Security risks</a:t>
            </a:r>
          </a:p>
          <a:p>
            <a:pPr lvl="1"/>
            <a:r>
              <a:rPr lang="en-US" dirty="0"/>
              <a:t>Shifts responsibility for storage and control to providers</a:t>
            </a:r>
          </a:p>
          <a:p>
            <a:r>
              <a:rPr lang="en-US" dirty="0"/>
              <a:t>Radically reduces costs of:</a:t>
            </a:r>
          </a:p>
          <a:p>
            <a:pPr lvl="1"/>
            <a:r>
              <a:rPr lang="en-US" dirty="0"/>
              <a:t>Building and operating websites</a:t>
            </a:r>
          </a:p>
          <a:p>
            <a:pPr lvl="1"/>
            <a:r>
              <a:rPr lang="en-US" dirty="0"/>
              <a:t>Infrastructure, IT support</a:t>
            </a:r>
          </a:p>
          <a:p>
            <a:pPr lvl="1"/>
            <a:r>
              <a:rPr lang="en-US" dirty="0"/>
              <a:t>Hardware, software</a:t>
            </a:r>
          </a:p>
        </p:txBody>
      </p:sp>
      <p:sp>
        <p:nvSpPr>
          <p:cNvPr id="4" name="文字方塊 3"/>
          <p:cNvSpPr txBox="1"/>
          <p:nvPr/>
        </p:nvSpPr>
        <p:spPr>
          <a:xfrm>
            <a:off x="1905000" y="977555"/>
            <a:ext cx="2133600" cy="307777"/>
          </a:xfrm>
          <a:prstGeom prst="rect">
            <a:avLst/>
          </a:prstGeom>
          <a:solidFill>
            <a:srgbClr val="FFFF00"/>
          </a:solidFill>
        </p:spPr>
        <p:txBody>
          <a:bodyPr wrap="square" rtlCol="0">
            <a:spAutoFit/>
          </a:bodyPr>
          <a:lstStyle/>
          <a:p>
            <a:r>
              <a:rPr lang="zh-TW" altLang="en-US" sz="1400" dirty="0"/>
              <a:t>互聯網“雲計算”模式</a:t>
            </a:r>
          </a:p>
        </p:txBody>
      </p:sp>
      <p:sp>
        <p:nvSpPr>
          <p:cNvPr id="5" name="文字方塊 4"/>
          <p:cNvSpPr txBox="1"/>
          <p:nvPr/>
        </p:nvSpPr>
        <p:spPr>
          <a:xfrm>
            <a:off x="2514600" y="1707783"/>
            <a:ext cx="609600" cy="307777"/>
          </a:xfrm>
          <a:prstGeom prst="rect">
            <a:avLst/>
          </a:prstGeom>
          <a:solidFill>
            <a:srgbClr val="FFFF00"/>
          </a:solidFill>
        </p:spPr>
        <p:txBody>
          <a:bodyPr wrap="square" rtlCol="0">
            <a:spAutoFit/>
          </a:bodyPr>
          <a:lstStyle/>
          <a:p>
            <a:r>
              <a:rPr lang="zh-TW" altLang="en-US" sz="1400" dirty="0"/>
              <a:t>缺點</a:t>
            </a:r>
          </a:p>
        </p:txBody>
      </p:sp>
      <p:sp>
        <p:nvSpPr>
          <p:cNvPr id="6" name="文字方塊 5"/>
          <p:cNvSpPr txBox="1"/>
          <p:nvPr/>
        </p:nvSpPr>
        <p:spPr>
          <a:xfrm>
            <a:off x="2789903" y="2123143"/>
            <a:ext cx="943897" cy="307777"/>
          </a:xfrm>
          <a:prstGeom prst="rect">
            <a:avLst/>
          </a:prstGeom>
          <a:solidFill>
            <a:srgbClr val="FFFF00"/>
          </a:solidFill>
        </p:spPr>
        <p:txBody>
          <a:bodyPr wrap="square" rtlCol="0">
            <a:spAutoFit/>
          </a:bodyPr>
          <a:lstStyle/>
          <a:p>
            <a:r>
              <a:rPr lang="zh-TW" altLang="en-US" sz="1400" dirty="0"/>
              <a:t>安全風險</a:t>
            </a:r>
          </a:p>
        </p:txBody>
      </p:sp>
      <p:sp>
        <p:nvSpPr>
          <p:cNvPr id="7" name="文字方塊 6"/>
          <p:cNvSpPr txBox="1"/>
          <p:nvPr/>
        </p:nvSpPr>
        <p:spPr>
          <a:xfrm>
            <a:off x="7467600" y="2430920"/>
            <a:ext cx="1435510" cy="523220"/>
          </a:xfrm>
          <a:prstGeom prst="rect">
            <a:avLst/>
          </a:prstGeom>
          <a:solidFill>
            <a:srgbClr val="FFFF00"/>
          </a:solidFill>
        </p:spPr>
        <p:txBody>
          <a:bodyPr wrap="square" rtlCol="0">
            <a:spAutoFit/>
          </a:bodyPr>
          <a:lstStyle/>
          <a:p>
            <a:r>
              <a:rPr lang="zh-TW" altLang="en-US" sz="1400" dirty="0"/>
              <a:t>將存儲和控制責任轉移給供應商</a:t>
            </a:r>
          </a:p>
        </p:txBody>
      </p:sp>
      <p:sp>
        <p:nvSpPr>
          <p:cNvPr id="8" name="文字方塊 7"/>
          <p:cNvSpPr txBox="1"/>
          <p:nvPr/>
        </p:nvSpPr>
        <p:spPr>
          <a:xfrm>
            <a:off x="5029200" y="3048000"/>
            <a:ext cx="1752600" cy="307777"/>
          </a:xfrm>
          <a:prstGeom prst="rect">
            <a:avLst/>
          </a:prstGeom>
          <a:solidFill>
            <a:srgbClr val="FFFF00"/>
          </a:solidFill>
        </p:spPr>
        <p:txBody>
          <a:bodyPr wrap="square" rtlCol="0">
            <a:spAutoFit/>
          </a:bodyPr>
          <a:lstStyle/>
          <a:p>
            <a:r>
              <a:rPr lang="zh-TW" altLang="en-US" sz="1400" dirty="0"/>
              <a:t>從根本上降低成本</a:t>
            </a:r>
          </a:p>
        </p:txBody>
      </p:sp>
      <p:sp>
        <p:nvSpPr>
          <p:cNvPr id="9" name="文字方塊 8"/>
          <p:cNvSpPr txBox="1"/>
          <p:nvPr/>
        </p:nvSpPr>
        <p:spPr>
          <a:xfrm>
            <a:off x="4876800" y="3489436"/>
            <a:ext cx="1447800" cy="307777"/>
          </a:xfrm>
          <a:prstGeom prst="rect">
            <a:avLst/>
          </a:prstGeom>
          <a:solidFill>
            <a:srgbClr val="FFFF00"/>
          </a:solidFill>
        </p:spPr>
        <p:txBody>
          <a:bodyPr wrap="square" rtlCol="0">
            <a:spAutoFit/>
          </a:bodyPr>
          <a:lstStyle/>
          <a:p>
            <a:r>
              <a:rPr lang="zh-TW" altLang="en-US" sz="1400" dirty="0"/>
              <a:t>建設和運營網站</a:t>
            </a:r>
          </a:p>
        </p:txBody>
      </p:sp>
      <p:sp>
        <p:nvSpPr>
          <p:cNvPr id="10" name="文字方塊 9"/>
          <p:cNvSpPr txBox="1"/>
          <p:nvPr/>
        </p:nvSpPr>
        <p:spPr>
          <a:xfrm>
            <a:off x="4152900" y="3862285"/>
            <a:ext cx="1752600" cy="307777"/>
          </a:xfrm>
          <a:prstGeom prst="rect">
            <a:avLst/>
          </a:prstGeom>
          <a:solidFill>
            <a:srgbClr val="FFFF00"/>
          </a:solidFill>
        </p:spPr>
        <p:txBody>
          <a:bodyPr wrap="square" rtlCol="0">
            <a:spAutoFit/>
          </a:bodyPr>
          <a:lstStyle/>
          <a:p>
            <a:r>
              <a:rPr lang="zh-TW" altLang="en-US" sz="1400" dirty="0"/>
              <a:t>基礎設施，</a:t>
            </a:r>
            <a:r>
              <a:rPr lang="en-US" altLang="zh-TW" sz="1400" dirty="0"/>
              <a:t>IT</a:t>
            </a:r>
            <a:r>
              <a:rPr lang="zh-TW" altLang="en-US" sz="1400" dirty="0"/>
              <a:t>支持</a:t>
            </a:r>
          </a:p>
        </p:txBody>
      </p:sp>
      <p:sp>
        <p:nvSpPr>
          <p:cNvPr id="11" name="文字方塊 10"/>
          <p:cNvSpPr txBox="1"/>
          <p:nvPr/>
        </p:nvSpPr>
        <p:spPr>
          <a:xfrm>
            <a:off x="3581400" y="4236926"/>
            <a:ext cx="1143000" cy="307777"/>
          </a:xfrm>
          <a:prstGeom prst="rect">
            <a:avLst/>
          </a:prstGeom>
          <a:solidFill>
            <a:srgbClr val="FFFF00"/>
          </a:solidFill>
        </p:spPr>
        <p:txBody>
          <a:bodyPr wrap="square" rtlCol="0">
            <a:spAutoFit/>
          </a:bodyPr>
          <a:lstStyle/>
          <a:p>
            <a:r>
              <a:rPr lang="zh-TW" altLang="en-US" sz="1400" dirty="0"/>
              <a:t>硬體，軟體</a:t>
            </a:r>
          </a:p>
        </p:txBody>
      </p:sp>
    </p:spTree>
    <p:extLst>
      <p:ext uri="{BB962C8B-B14F-4D97-AF65-F5344CB8AC3E}">
        <p14:creationId xmlns:p14="http://schemas.microsoft.com/office/powerpoint/2010/main" val="3893187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Internet Protocols and Utility Programs</a:t>
            </a:r>
          </a:p>
        </p:txBody>
      </p:sp>
      <p:sp>
        <p:nvSpPr>
          <p:cNvPr id="3" name="Content Placeholder 2"/>
          <p:cNvSpPr>
            <a:spLocks noGrp="1"/>
          </p:cNvSpPr>
          <p:nvPr>
            <p:ph idx="1"/>
          </p:nvPr>
        </p:nvSpPr>
        <p:spPr/>
        <p:txBody>
          <a:bodyPr/>
          <a:lstStyle/>
          <a:p>
            <a:r>
              <a:rPr lang="en-US" dirty="0"/>
              <a:t>Internet protocols</a:t>
            </a:r>
          </a:p>
          <a:p>
            <a:pPr lvl="1"/>
            <a:r>
              <a:rPr lang="en-US" dirty="0"/>
              <a:t>HTTP</a:t>
            </a:r>
          </a:p>
          <a:p>
            <a:pPr lvl="1"/>
            <a:r>
              <a:rPr lang="en-US" dirty="0"/>
              <a:t>E-mail: SMTP, POP3, IMAP</a:t>
            </a:r>
          </a:p>
          <a:p>
            <a:pPr lvl="1"/>
            <a:r>
              <a:rPr lang="en-US" dirty="0"/>
              <a:t>FTP, Telnet, SSL/TLS</a:t>
            </a:r>
          </a:p>
          <a:p>
            <a:r>
              <a:rPr lang="en-US" dirty="0"/>
              <a:t>Utility programs</a:t>
            </a:r>
          </a:p>
          <a:p>
            <a:pPr lvl="1"/>
            <a:r>
              <a:rPr lang="en-US" dirty="0"/>
              <a:t>Ping</a:t>
            </a:r>
          </a:p>
          <a:p>
            <a:pPr lvl="1"/>
            <a:r>
              <a:rPr lang="en-US" dirty="0"/>
              <a:t>Tracert</a:t>
            </a:r>
          </a:p>
        </p:txBody>
      </p:sp>
      <p:sp>
        <p:nvSpPr>
          <p:cNvPr id="4" name="文字方塊 3"/>
          <p:cNvSpPr txBox="1"/>
          <p:nvPr/>
        </p:nvSpPr>
        <p:spPr>
          <a:xfrm>
            <a:off x="2514600" y="984929"/>
            <a:ext cx="2514600" cy="307777"/>
          </a:xfrm>
          <a:prstGeom prst="rect">
            <a:avLst/>
          </a:prstGeom>
          <a:solidFill>
            <a:srgbClr val="FFFF00"/>
          </a:solidFill>
        </p:spPr>
        <p:txBody>
          <a:bodyPr wrap="square" rtlCol="0">
            <a:spAutoFit/>
          </a:bodyPr>
          <a:lstStyle/>
          <a:p>
            <a:r>
              <a:rPr lang="zh-TW" altLang="en-US" sz="1400" dirty="0"/>
              <a:t>其他</a:t>
            </a:r>
            <a:r>
              <a:rPr lang="en-US" altLang="zh-TW" sz="1400" dirty="0"/>
              <a:t>Internet</a:t>
            </a:r>
            <a:r>
              <a:rPr lang="zh-TW" altLang="en-US" sz="1400" dirty="0"/>
              <a:t>協議和實用程序</a:t>
            </a:r>
          </a:p>
        </p:txBody>
      </p:sp>
      <p:sp>
        <p:nvSpPr>
          <p:cNvPr id="5" name="文字方塊 4"/>
          <p:cNvSpPr txBox="1"/>
          <p:nvPr/>
        </p:nvSpPr>
        <p:spPr>
          <a:xfrm>
            <a:off x="3581400" y="1729905"/>
            <a:ext cx="1143000" cy="307777"/>
          </a:xfrm>
          <a:prstGeom prst="rect">
            <a:avLst/>
          </a:prstGeom>
          <a:solidFill>
            <a:srgbClr val="FFFF00"/>
          </a:solidFill>
        </p:spPr>
        <p:txBody>
          <a:bodyPr wrap="square" rtlCol="0">
            <a:spAutoFit/>
          </a:bodyPr>
          <a:lstStyle/>
          <a:p>
            <a:r>
              <a:rPr lang="zh-TW" altLang="en-US" sz="1400" dirty="0"/>
              <a:t>互聯網協議</a:t>
            </a:r>
          </a:p>
        </p:txBody>
      </p:sp>
      <p:sp>
        <p:nvSpPr>
          <p:cNvPr id="6" name="文字方塊 5"/>
          <p:cNvSpPr txBox="1"/>
          <p:nvPr/>
        </p:nvSpPr>
        <p:spPr>
          <a:xfrm>
            <a:off x="3314700" y="3505200"/>
            <a:ext cx="1028700" cy="307777"/>
          </a:xfrm>
          <a:prstGeom prst="rect">
            <a:avLst/>
          </a:prstGeom>
          <a:solidFill>
            <a:srgbClr val="FFFF00"/>
          </a:solidFill>
        </p:spPr>
        <p:txBody>
          <a:bodyPr wrap="square" rtlCol="0">
            <a:spAutoFit/>
          </a:bodyPr>
          <a:lstStyle/>
          <a:p>
            <a:r>
              <a:rPr lang="zh-TW" altLang="en-US" sz="1400" dirty="0"/>
              <a:t>實用程序</a:t>
            </a:r>
          </a:p>
        </p:txBody>
      </p:sp>
    </p:spTree>
    <p:extLst>
      <p:ext uri="{BB962C8B-B14F-4D97-AF65-F5344CB8AC3E}">
        <p14:creationId xmlns:p14="http://schemas.microsoft.com/office/powerpoint/2010/main" val="1573704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E-commerce 2017  </a:t>
            </a:r>
            <a:br>
              <a:rPr lang="en-US" dirty="0"/>
            </a:br>
            <a:r>
              <a:rPr lang="en-US" dirty="0"/>
              <a:t>business. technology. society.</a:t>
            </a:r>
          </a:p>
        </p:txBody>
      </p:sp>
      <p:sp>
        <p:nvSpPr>
          <p:cNvPr id="3" name="Text Placeholder 2"/>
          <p:cNvSpPr>
            <a:spLocks noGrp="1"/>
          </p:cNvSpPr>
          <p:nvPr>
            <p:ph type="body" sz="quarter" idx="13"/>
          </p:nvPr>
        </p:nvSpPr>
        <p:spPr>
          <a:xfrm>
            <a:off x="457200" y="1300845"/>
            <a:ext cx="8229600" cy="478970"/>
          </a:xfrm>
        </p:spPr>
        <p:txBody>
          <a:bodyPr/>
          <a:lstStyle/>
          <a:p>
            <a:r>
              <a:rPr lang="en-US" dirty="0"/>
              <a:t>13</a:t>
            </a:r>
            <a:r>
              <a:rPr lang="en-US" baseline="30000" dirty="0"/>
              <a:t>th</a:t>
            </a:r>
            <a:r>
              <a:rPr lang="en-US" dirty="0"/>
              <a:t> edition</a:t>
            </a:r>
          </a:p>
        </p:txBody>
      </p:sp>
      <p:sp>
        <p:nvSpPr>
          <p:cNvPr id="4" name="Text Placeholder 3"/>
          <p:cNvSpPr>
            <a:spLocks noGrp="1"/>
          </p:cNvSpPr>
          <p:nvPr>
            <p:ph type="body" sz="quarter" idx="14"/>
          </p:nvPr>
        </p:nvSpPr>
        <p:spPr/>
        <p:txBody>
          <a:bodyPr/>
          <a:lstStyle/>
          <a:p>
            <a:r>
              <a:rPr lang="en-US" dirty="0"/>
              <a:t>Chapter 3</a:t>
            </a:r>
          </a:p>
        </p:txBody>
      </p:sp>
      <p:sp>
        <p:nvSpPr>
          <p:cNvPr id="5" name="Text Placeholder 4"/>
          <p:cNvSpPr>
            <a:spLocks noGrp="1"/>
          </p:cNvSpPr>
          <p:nvPr>
            <p:ph type="body" sz="quarter" idx="15"/>
          </p:nvPr>
        </p:nvSpPr>
        <p:spPr/>
        <p:txBody>
          <a:bodyPr/>
          <a:lstStyle/>
          <a:p>
            <a:pPr>
              <a:defRPr/>
            </a:pPr>
            <a:r>
              <a:rPr lang="en-US" altLang="en-US" dirty="0">
                <a:effectLst>
                  <a:outerShdw blurRad="38100" dist="38100" dir="2700000" algn="tl">
                    <a:srgbClr val="C0C0C0"/>
                  </a:outerShdw>
                </a:effectLst>
              </a:rPr>
              <a:t>E-commerce Infrastructure: The Internet, Web, and Mobile Platform</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 y="2057476"/>
            <a:ext cx="2940655" cy="3763885"/>
          </a:xfrm>
          <a:prstGeom prst="rect">
            <a:avLst/>
          </a:prstGeom>
          <a:effectLst>
            <a:outerShdw blurRad="50800" dist="38100" dir="2700000" algn="tl" rotWithShape="0">
              <a:prstClr val="black">
                <a:alpha val="40000"/>
              </a:prstClr>
            </a:outerShdw>
          </a:effectLst>
        </p:spPr>
      </p:pic>
      <p:sp>
        <p:nvSpPr>
          <p:cNvPr id="7" name="文字方塊 6"/>
          <p:cNvSpPr txBox="1"/>
          <p:nvPr/>
        </p:nvSpPr>
        <p:spPr>
          <a:xfrm>
            <a:off x="4800600" y="4313208"/>
            <a:ext cx="3810000" cy="307777"/>
          </a:xfrm>
          <a:prstGeom prst="rect">
            <a:avLst/>
          </a:prstGeom>
          <a:solidFill>
            <a:srgbClr val="FFFF00"/>
          </a:solidFill>
        </p:spPr>
        <p:txBody>
          <a:bodyPr wrap="square" rtlCol="0">
            <a:spAutoFit/>
          </a:bodyPr>
          <a:lstStyle/>
          <a:p>
            <a:pPr algn="ctr"/>
            <a:r>
              <a:rPr lang="zh-TW" altLang="en-US" sz="1400" dirty="0"/>
              <a:t>電子商務基礎設施：互聯網，網絡和移動平台</a:t>
            </a:r>
          </a:p>
        </p:txBody>
      </p:sp>
    </p:spTree>
    <p:extLst>
      <p:ext uri="{BB962C8B-B14F-4D97-AF65-F5344CB8AC3E}">
        <p14:creationId xmlns:p14="http://schemas.microsoft.com/office/powerpoint/2010/main" val="14238440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 Today</a:t>
            </a:r>
          </a:p>
        </p:txBody>
      </p:sp>
      <p:sp>
        <p:nvSpPr>
          <p:cNvPr id="3" name="Content Placeholder 2"/>
          <p:cNvSpPr>
            <a:spLocks noGrp="1"/>
          </p:cNvSpPr>
          <p:nvPr>
            <p:ph idx="1"/>
          </p:nvPr>
        </p:nvSpPr>
        <p:spPr/>
        <p:txBody>
          <a:bodyPr/>
          <a:lstStyle/>
          <a:p>
            <a:r>
              <a:rPr lang="en-US" dirty="0"/>
              <a:t>Internet growth has boomed without disruption because of:</a:t>
            </a:r>
          </a:p>
          <a:p>
            <a:pPr lvl="1"/>
            <a:r>
              <a:rPr lang="en-US" dirty="0"/>
              <a:t>Client/server computing model</a:t>
            </a:r>
          </a:p>
          <a:p>
            <a:pPr lvl="1"/>
            <a:r>
              <a:rPr lang="en-US" dirty="0"/>
              <a:t> Hourglass, layered architecture</a:t>
            </a:r>
          </a:p>
          <a:p>
            <a:pPr lvl="2"/>
            <a:r>
              <a:rPr lang="en-US" dirty="0"/>
              <a:t>Network Technology Substrate</a:t>
            </a:r>
          </a:p>
          <a:p>
            <a:pPr lvl="2"/>
            <a:r>
              <a:rPr lang="en-US" dirty="0"/>
              <a:t>Transport Services and Representation Standards</a:t>
            </a:r>
          </a:p>
          <a:p>
            <a:pPr lvl="2"/>
            <a:r>
              <a:rPr lang="en-US" dirty="0"/>
              <a:t>Middleware Services</a:t>
            </a:r>
          </a:p>
          <a:p>
            <a:pPr lvl="2"/>
            <a:r>
              <a:rPr lang="en-US" dirty="0"/>
              <a:t>Applications</a:t>
            </a:r>
          </a:p>
        </p:txBody>
      </p:sp>
      <p:sp>
        <p:nvSpPr>
          <p:cNvPr id="4" name="文字方塊 3"/>
          <p:cNvSpPr txBox="1"/>
          <p:nvPr/>
        </p:nvSpPr>
        <p:spPr>
          <a:xfrm>
            <a:off x="4191000" y="982471"/>
            <a:ext cx="1371600" cy="307777"/>
          </a:xfrm>
          <a:prstGeom prst="rect">
            <a:avLst/>
          </a:prstGeom>
          <a:solidFill>
            <a:srgbClr val="FFFF00"/>
          </a:solidFill>
        </p:spPr>
        <p:txBody>
          <a:bodyPr wrap="square" rtlCol="0">
            <a:spAutoFit/>
          </a:bodyPr>
          <a:lstStyle/>
          <a:p>
            <a:r>
              <a:rPr lang="zh-TW" altLang="en-US" sz="1400" dirty="0"/>
              <a:t>今日的互聯網</a:t>
            </a:r>
          </a:p>
        </p:txBody>
      </p:sp>
      <p:sp>
        <p:nvSpPr>
          <p:cNvPr id="5" name="文字方塊 4"/>
          <p:cNvSpPr txBox="1"/>
          <p:nvPr/>
        </p:nvSpPr>
        <p:spPr>
          <a:xfrm>
            <a:off x="2667000" y="2079751"/>
            <a:ext cx="2782529" cy="307777"/>
          </a:xfrm>
          <a:prstGeom prst="rect">
            <a:avLst/>
          </a:prstGeom>
          <a:solidFill>
            <a:srgbClr val="FFFF00"/>
          </a:solidFill>
        </p:spPr>
        <p:txBody>
          <a:bodyPr wrap="square" rtlCol="0">
            <a:spAutoFit/>
          </a:bodyPr>
          <a:lstStyle/>
          <a:p>
            <a:r>
              <a:rPr lang="zh-TW" altLang="en-US" sz="1400" dirty="0"/>
              <a:t>互聯網的增長沒有中斷，因為：</a:t>
            </a:r>
          </a:p>
        </p:txBody>
      </p:sp>
      <p:sp>
        <p:nvSpPr>
          <p:cNvPr id="6" name="文字方塊 5"/>
          <p:cNvSpPr txBox="1"/>
          <p:nvPr/>
        </p:nvSpPr>
        <p:spPr>
          <a:xfrm>
            <a:off x="4844845" y="2521187"/>
            <a:ext cx="2013155" cy="307777"/>
          </a:xfrm>
          <a:prstGeom prst="rect">
            <a:avLst/>
          </a:prstGeom>
          <a:solidFill>
            <a:srgbClr val="FFFF00"/>
          </a:solidFill>
        </p:spPr>
        <p:txBody>
          <a:bodyPr wrap="square" rtlCol="0">
            <a:spAutoFit/>
          </a:bodyPr>
          <a:lstStyle/>
          <a:p>
            <a:r>
              <a:rPr lang="zh-TW" altLang="en-US" sz="1400" dirty="0"/>
              <a:t>客戶端</a:t>
            </a:r>
            <a:r>
              <a:rPr lang="en-US" altLang="zh-TW" sz="1400" dirty="0"/>
              <a:t>/</a:t>
            </a:r>
            <a:r>
              <a:rPr lang="zh-TW" altLang="en-US" sz="1400" dirty="0"/>
              <a:t>服務器計算模型</a:t>
            </a:r>
          </a:p>
        </p:txBody>
      </p:sp>
      <p:sp>
        <p:nvSpPr>
          <p:cNvPr id="7" name="文字方塊 6"/>
          <p:cNvSpPr txBox="1"/>
          <p:nvPr/>
        </p:nvSpPr>
        <p:spPr>
          <a:xfrm>
            <a:off x="4876801" y="2881040"/>
            <a:ext cx="1676400" cy="307777"/>
          </a:xfrm>
          <a:prstGeom prst="rect">
            <a:avLst/>
          </a:prstGeom>
          <a:solidFill>
            <a:srgbClr val="FFFF00"/>
          </a:solidFill>
        </p:spPr>
        <p:txBody>
          <a:bodyPr wrap="square" rtlCol="0">
            <a:spAutoFit/>
          </a:bodyPr>
          <a:lstStyle/>
          <a:p>
            <a:r>
              <a:rPr lang="zh-TW" altLang="en-US" sz="1400" dirty="0"/>
              <a:t>沙漏，分層的結構</a:t>
            </a:r>
          </a:p>
        </p:txBody>
      </p:sp>
      <p:sp>
        <p:nvSpPr>
          <p:cNvPr id="8" name="文字方塊 7"/>
          <p:cNvSpPr txBox="1"/>
          <p:nvPr/>
        </p:nvSpPr>
        <p:spPr>
          <a:xfrm>
            <a:off x="4419601" y="3240893"/>
            <a:ext cx="1371600" cy="307777"/>
          </a:xfrm>
          <a:prstGeom prst="rect">
            <a:avLst/>
          </a:prstGeom>
          <a:solidFill>
            <a:srgbClr val="FFFF00"/>
          </a:solidFill>
        </p:spPr>
        <p:txBody>
          <a:bodyPr wrap="square" rtlCol="0">
            <a:spAutoFit/>
          </a:bodyPr>
          <a:lstStyle/>
          <a:p>
            <a:r>
              <a:rPr lang="zh-TW" altLang="en-US" sz="1400" dirty="0"/>
              <a:t>網絡技術基板</a:t>
            </a:r>
          </a:p>
        </p:txBody>
      </p:sp>
      <p:sp>
        <p:nvSpPr>
          <p:cNvPr id="9" name="文字方塊 8"/>
          <p:cNvSpPr txBox="1"/>
          <p:nvPr/>
        </p:nvSpPr>
        <p:spPr>
          <a:xfrm>
            <a:off x="6236109" y="3600746"/>
            <a:ext cx="1841091" cy="307777"/>
          </a:xfrm>
          <a:prstGeom prst="rect">
            <a:avLst/>
          </a:prstGeom>
          <a:solidFill>
            <a:srgbClr val="FFFF00"/>
          </a:solidFill>
        </p:spPr>
        <p:txBody>
          <a:bodyPr wrap="square" rtlCol="0">
            <a:spAutoFit/>
          </a:bodyPr>
          <a:lstStyle/>
          <a:p>
            <a:r>
              <a:rPr lang="zh-TW" altLang="en-US" sz="1400" dirty="0"/>
              <a:t>運輸服務和代表標準</a:t>
            </a:r>
          </a:p>
        </p:txBody>
      </p:sp>
      <p:sp>
        <p:nvSpPr>
          <p:cNvPr id="10" name="文字方塊 9"/>
          <p:cNvSpPr txBox="1"/>
          <p:nvPr/>
        </p:nvSpPr>
        <p:spPr>
          <a:xfrm>
            <a:off x="3581401" y="3960599"/>
            <a:ext cx="1143000" cy="307777"/>
          </a:xfrm>
          <a:prstGeom prst="rect">
            <a:avLst/>
          </a:prstGeom>
          <a:solidFill>
            <a:srgbClr val="FFFF00"/>
          </a:solidFill>
        </p:spPr>
        <p:txBody>
          <a:bodyPr wrap="square" rtlCol="0">
            <a:spAutoFit/>
          </a:bodyPr>
          <a:lstStyle/>
          <a:p>
            <a:r>
              <a:rPr lang="zh-TW" altLang="en-US" sz="1400" dirty="0"/>
              <a:t>中間件服務</a:t>
            </a:r>
          </a:p>
        </p:txBody>
      </p:sp>
      <p:sp>
        <p:nvSpPr>
          <p:cNvPr id="11" name="文字方塊 10"/>
          <p:cNvSpPr txBox="1"/>
          <p:nvPr/>
        </p:nvSpPr>
        <p:spPr>
          <a:xfrm>
            <a:off x="2743200" y="4268376"/>
            <a:ext cx="572729" cy="307777"/>
          </a:xfrm>
          <a:prstGeom prst="rect">
            <a:avLst/>
          </a:prstGeom>
          <a:solidFill>
            <a:srgbClr val="FFFF00"/>
          </a:solidFill>
        </p:spPr>
        <p:txBody>
          <a:bodyPr wrap="square" rtlCol="0">
            <a:spAutoFit/>
          </a:bodyPr>
          <a:lstStyle/>
          <a:p>
            <a:r>
              <a:rPr lang="zh-TW" altLang="en-US" sz="1400" dirty="0"/>
              <a:t>應用</a:t>
            </a:r>
          </a:p>
        </p:txBody>
      </p:sp>
    </p:spTree>
    <p:extLst>
      <p:ext uri="{BB962C8B-B14F-4D97-AF65-F5344CB8AC3E}">
        <p14:creationId xmlns:p14="http://schemas.microsoft.com/office/powerpoint/2010/main" val="27148122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3.11: The Hourglass Model of the Internet</a:t>
            </a:r>
          </a:p>
        </p:txBody>
      </p:sp>
      <p:sp>
        <p:nvSpPr>
          <p:cNvPr id="4" name="Text Placeholder 3"/>
          <p:cNvSpPr>
            <a:spLocks noGrp="1"/>
          </p:cNvSpPr>
          <p:nvPr>
            <p:ph type="body" sz="quarter" idx="13"/>
          </p:nvPr>
        </p:nvSpPr>
        <p:spPr/>
        <p:txBody>
          <a:bodyPr/>
          <a:lstStyle/>
          <a:p>
            <a:endParaRPr lang="en-US" dirty="0"/>
          </a:p>
        </p:txBody>
      </p:sp>
      <p:pic>
        <p:nvPicPr>
          <p:cNvPr id="8" name="Picture 7" descr="Figure 3.11. Shows the hourglass model of the Internet."/>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2341606" y="1371600"/>
            <a:ext cx="4308387" cy="4774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2133600" y="871835"/>
            <a:ext cx="1752600" cy="307777"/>
          </a:xfrm>
          <a:prstGeom prst="rect">
            <a:avLst/>
          </a:prstGeom>
          <a:solidFill>
            <a:srgbClr val="FFFF00"/>
          </a:solidFill>
        </p:spPr>
        <p:txBody>
          <a:bodyPr wrap="square" rtlCol="0">
            <a:spAutoFit/>
          </a:bodyPr>
          <a:lstStyle/>
          <a:p>
            <a:r>
              <a:rPr lang="zh-TW" altLang="en-US" sz="1400" dirty="0"/>
              <a:t>互聯網的沙漏模型</a:t>
            </a:r>
          </a:p>
        </p:txBody>
      </p:sp>
      <p:sp>
        <p:nvSpPr>
          <p:cNvPr id="6" name="文字方塊 5"/>
          <p:cNvSpPr txBox="1"/>
          <p:nvPr/>
        </p:nvSpPr>
        <p:spPr>
          <a:xfrm>
            <a:off x="6590234" y="1671455"/>
            <a:ext cx="609600" cy="307777"/>
          </a:xfrm>
          <a:prstGeom prst="rect">
            <a:avLst/>
          </a:prstGeom>
          <a:solidFill>
            <a:srgbClr val="FFFF00"/>
          </a:solidFill>
        </p:spPr>
        <p:txBody>
          <a:bodyPr wrap="square" rtlCol="0">
            <a:spAutoFit/>
          </a:bodyPr>
          <a:lstStyle/>
          <a:p>
            <a:r>
              <a:rPr lang="zh-TW" altLang="en-US" sz="1400" dirty="0"/>
              <a:t>應用</a:t>
            </a:r>
          </a:p>
        </p:txBody>
      </p:sp>
      <p:sp>
        <p:nvSpPr>
          <p:cNvPr id="7" name="文字方塊 6"/>
          <p:cNvSpPr txBox="1"/>
          <p:nvPr/>
        </p:nvSpPr>
        <p:spPr>
          <a:xfrm>
            <a:off x="6525396" y="2395575"/>
            <a:ext cx="1143000" cy="307777"/>
          </a:xfrm>
          <a:prstGeom prst="rect">
            <a:avLst/>
          </a:prstGeom>
          <a:solidFill>
            <a:srgbClr val="FFFF00"/>
          </a:solidFill>
        </p:spPr>
        <p:txBody>
          <a:bodyPr wrap="square" rtlCol="0">
            <a:spAutoFit/>
          </a:bodyPr>
          <a:lstStyle/>
          <a:p>
            <a:r>
              <a:rPr lang="zh-TW" altLang="en-US" sz="1400" dirty="0"/>
              <a:t>中間件服務</a:t>
            </a:r>
          </a:p>
        </p:txBody>
      </p:sp>
      <p:sp>
        <p:nvSpPr>
          <p:cNvPr id="9" name="文字方塊 8"/>
          <p:cNvSpPr txBox="1"/>
          <p:nvPr/>
        </p:nvSpPr>
        <p:spPr>
          <a:xfrm>
            <a:off x="6052683" y="3087329"/>
            <a:ext cx="1841091" cy="307777"/>
          </a:xfrm>
          <a:prstGeom prst="rect">
            <a:avLst/>
          </a:prstGeom>
          <a:solidFill>
            <a:srgbClr val="FFFF00"/>
          </a:solidFill>
        </p:spPr>
        <p:txBody>
          <a:bodyPr wrap="square" rtlCol="0">
            <a:spAutoFit/>
          </a:bodyPr>
          <a:lstStyle/>
          <a:p>
            <a:r>
              <a:rPr lang="zh-TW" altLang="en-US" sz="1400" dirty="0"/>
              <a:t>運輸服務和代表標準</a:t>
            </a:r>
          </a:p>
        </p:txBody>
      </p:sp>
      <p:sp>
        <p:nvSpPr>
          <p:cNvPr id="10" name="文字方塊 9"/>
          <p:cNvSpPr txBox="1"/>
          <p:nvPr/>
        </p:nvSpPr>
        <p:spPr>
          <a:xfrm>
            <a:off x="6296796" y="3825650"/>
            <a:ext cx="1371600" cy="307777"/>
          </a:xfrm>
          <a:prstGeom prst="rect">
            <a:avLst/>
          </a:prstGeom>
          <a:solidFill>
            <a:srgbClr val="FFFF00"/>
          </a:solidFill>
        </p:spPr>
        <p:txBody>
          <a:bodyPr wrap="square" rtlCol="0">
            <a:spAutoFit/>
          </a:bodyPr>
          <a:lstStyle/>
          <a:p>
            <a:r>
              <a:rPr lang="zh-TW" altLang="en-US" sz="1400" dirty="0"/>
              <a:t>網絡技術基板</a:t>
            </a:r>
          </a:p>
        </p:txBody>
      </p:sp>
    </p:spTree>
    <p:extLst>
      <p:ext uri="{BB962C8B-B14F-4D97-AF65-F5344CB8AC3E}">
        <p14:creationId xmlns:p14="http://schemas.microsoft.com/office/powerpoint/2010/main" val="4074297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3.12: Internet Network Architecture</a:t>
            </a:r>
          </a:p>
        </p:txBody>
      </p:sp>
      <p:sp>
        <p:nvSpPr>
          <p:cNvPr id="7" name="Text Placeholder 6"/>
          <p:cNvSpPr>
            <a:spLocks noGrp="1"/>
          </p:cNvSpPr>
          <p:nvPr>
            <p:ph type="body" sz="quarter" idx="13"/>
          </p:nvPr>
        </p:nvSpPr>
        <p:spPr/>
        <p:txBody>
          <a:bodyPr/>
          <a:lstStyle/>
          <a:p>
            <a:endParaRPr lang="en-US" dirty="0"/>
          </a:p>
        </p:txBody>
      </p:sp>
      <p:pic>
        <p:nvPicPr>
          <p:cNvPr id="8" name="Picture 7" descr="Figure 3.12. Shows the various elements and players in Internet network architecture."/>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02312" y="1371600"/>
            <a:ext cx="6186976" cy="4774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7010400" y="762000"/>
            <a:ext cx="1447800" cy="307777"/>
          </a:xfrm>
          <a:prstGeom prst="rect">
            <a:avLst/>
          </a:prstGeom>
          <a:solidFill>
            <a:srgbClr val="FFFF00"/>
          </a:solidFill>
        </p:spPr>
        <p:txBody>
          <a:bodyPr wrap="square" rtlCol="0">
            <a:spAutoFit/>
          </a:bodyPr>
          <a:lstStyle/>
          <a:p>
            <a:r>
              <a:rPr lang="zh-TW" altLang="en-US" sz="1400" dirty="0"/>
              <a:t>互聯網網絡架構</a:t>
            </a:r>
          </a:p>
        </p:txBody>
      </p:sp>
      <p:sp>
        <p:nvSpPr>
          <p:cNvPr id="6" name="文字方塊 5"/>
          <p:cNvSpPr txBox="1"/>
          <p:nvPr/>
        </p:nvSpPr>
        <p:spPr>
          <a:xfrm>
            <a:off x="6139030" y="1371600"/>
            <a:ext cx="566570" cy="307777"/>
          </a:xfrm>
          <a:prstGeom prst="rect">
            <a:avLst/>
          </a:prstGeom>
          <a:solidFill>
            <a:srgbClr val="FFFF00"/>
          </a:solidFill>
        </p:spPr>
        <p:txBody>
          <a:bodyPr wrap="square" rtlCol="0">
            <a:spAutoFit/>
          </a:bodyPr>
          <a:lstStyle/>
          <a:p>
            <a:r>
              <a:rPr lang="zh-TW" altLang="en-US" sz="1400" dirty="0"/>
              <a:t>骨幹</a:t>
            </a:r>
          </a:p>
        </p:txBody>
      </p:sp>
      <p:sp>
        <p:nvSpPr>
          <p:cNvPr id="9" name="文字方塊 8"/>
          <p:cNvSpPr txBox="1"/>
          <p:nvPr/>
        </p:nvSpPr>
        <p:spPr>
          <a:xfrm>
            <a:off x="5257800" y="2286000"/>
            <a:ext cx="990600" cy="307777"/>
          </a:xfrm>
          <a:prstGeom prst="rect">
            <a:avLst/>
          </a:prstGeom>
          <a:solidFill>
            <a:srgbClr val="FFFF00"/>
          </a:solidFill>
        </p:spPr>
        <p:txBody>
          <a:bodyPr wrap="square" rtlCol="0">
            <a:spAutoFit/>
          </a:bodyPr>
          <a:lstStyle/>
          <a:p>
            <a:r>
              <a:rPr lang="zh-TW" altLang="en-US" sz="1400" dirty="0"/>
              <a:t>區域中心</a:t>
            </a:r>
          </a:p>
        </p:txBody>
      </p:sp>
      <p:sp>
        <p:nvSpPr>
          <p:cNvPr id="10" name="文字方塊 9"/>
          <p:cNvSpPr txBox="1"/>
          <p:nvPr/>
        </p:nvSpPr>
        <p:spPr>
          <a:xfrm>
            <a:off x="5152131" y="2832014"/>
            <a:ext cx="986899" cy="307777"/>
          </a:xfrm>
          <a:prstGeom prst="rect">
            <a:avLst/>
          </a:prstGeom>
          <a:solidFill>
            <a:srgbClr val="FFFF00"/>
          </a:solidFill>
        </p:spPr>
        <p:txBody>
          <a:bodyPr wrap="square" rtlCol="0">
            <a:spAutoFit/>
          </a:bodyPr>
          <a:lstStyle/>
          <a:p>
            <a:r>
              <a:rPr lang="zh-TW" altLang="en-US" sz="1400" dirty="0"/>
              <a:t>區域主機</a:t>
            </a:r>
          </a:p>
        </p:txBody>
      </p:sp>
      <p:sp>
        <p:nvSpPr>
          <p:cNvPr id="11" name="文字方塊 10"/>
          <p:cNvSpPr txBox="1"/>
          <p:nvPr/>
        </p:nvSpPr>
        <p:spPr>
          <a:xfrm>
            <a:off x="3352800" y="2815650"/>
            <a:ext cx="986899" cy="307777"/>
          </a:xfrm>
          <a:prstGeom prst="rect">
            <a:avLst/>
          </a:prstGeom>
          <a:solidFill>
            <a:srgbClr val="FFFF00"/>
          </a:solidFill>
        </p:spPr>
        <p:txBody>
          <a:bodyPr wrap="square" rtlCol="0">
            <a:spAutoFit/>
          </a:bodyPr>
          <a:lstStyle/>
          <a:p>
            <a:r>
              <a:rPr lang="zh-TW" altLang="en-US" sz="1400" dirty="0"/>
              <a:t>區域主機</a:t>
            </a:r>
          </a:p>
        </p:txBody>
      </p:sp>
      <p:sp>
        <p:nvSpPr>
          <p:cNvPr id="12" name="文字方塊 11"/>
          <p:cNvSpPr txBox="1"/>
          <p:nvPr/>
        </p:nvSpPr>
        <p:spPr>
          <a:xfrm>
            <a:off x="2087215" y="2917400"/>
            <a:ext cx="580683" cy="307777"/>
          </a:xfrm>
          <a:prstGeom prst="rect">
            <a:avLst/>
          </a:prstGeom>
          <a:solidFill>
            <a:srgbClr val="FFFF00"/>
          </a:solidFill>
        </p:spPr>
        <p:txBody>
          <a:bodyPr wrap="square" rtlCol="0">
            <a:spAutoFit/>
          </a:bodyPr>
          <a:lstStyle/>
          <a:p>
            <a:r>
              <a:rPr lang="zh-TW" altLang="en-US" sz="1400" dirty="0"/>
              <a:t>域名</a:t>
            </a:r>
          </a:p>
        </p:txBody>
      </p:sp>
      <p:sp>
        <p:nvSpPr>
          <p:cNvPr id="13" name="文字方塊 12"/>
          <p:cNvSpPr txBox="1"/>
          <p:nvPr/>
        </p:nvSpPr>
        <p:spPr>
          <a:xfrm>
            <a:off x="6429717" y="2917400"/>
            <a:ext cx="580683" cy="307777"/>
          </a:xfrm>
          <a:prstGeom prst="rect">
            <a:avLst/>
          </a:prstGeom>
          <a:solidFill>
            <a:srgbClr val="FFFF00"/>
          </a:solidFill>
        </p:spPr>
        <p:txBody>
          <a:bodyPr wrap="square" rtlCol="0">
            <a:spAutoFit/>
          </a:bodyPr>
          <a:lstStyle/>
          <a:p>
            <a:r>
              <a:rPr lang="zh-TW" altLang="en-US" sz="1400" dirty="0"/>
              <a:t>域名</a:t>
            </a:r>
          </a:p>
        </p:txBody>
      </p:sp>
      <p:sp>
        <p:nvSpPr>
          <p:cNvPr id="14" name="文字方塊 13"/>
          <p:cNvSpPr txBox="1"/>
          <p:nvPr/>
        </p:nvSpPr>
        <p:spPr>
          <a:xfrm>
            <a:off x="3048000" y="5536017"/>
            <a:ext cx="1109457" cy="307777"/>
          </a:xfrm>
          <a:prstGeom prst="rect">
            <a:avLst/>
          </a:prstGeom>
          <a:solidFill>
            <a:srgbClr val="FFFF00"/>
          </a:solidFill>
        </p:spPr>
        <p:txBody>
          <a:bodyPr wrap="square" rtlCol="0">
            <a:spAutoFit/>
          </a:bodyPr>
          <a:lstStyle/>
          <a:p>
            <a:r>
              <a:rPr lang="zh-TW" altLang="en-US" sz="1400" dirty="0"/>
              <a:t>客戶</a:t>
            </a:r>
            <a:r>
              <a:rPr lang="en-US" altLang="zh-TW" sz="1400" dirty="0"/>
              <a:t>IP</a:t>
            </a:r>
            <a:r>
              <a:rPr lang="zh-TW" altLang="en-US" sz="1400" dirty="0"/>
              <a:t>地址</a:t>
            </a:r>
          </a:p>
        </p:txBody>
      </p:sp>
      <p:sp>
        <p:nvSpPr>
          <p:cNvPr id="15" name="文字方塊 14"/>
          <p:cNvSpPr txBox="1"/>
          <p:nvPr/>
        </p:nvSpPr>
        <p:spPr>
          <a:xfrm>
            <a:off x="6129198" y="5536016"/>
            <a:ext cx="1109457" cy="307777"/>
          </a:xfrm>
          <a:prstGeom prst="rect">
            <a:avLst/>
          </a:prstGeom>
          <a:solidFill>
            <a:srgbClr val="FFFF00"/>
          </a:solidFill>
        </p:spPr>
        <p:txBody>
          <a:bodyPr wrap="square" rtlCol="0">
            <a:spAutoFit/>
          </a:bodyPr>
          <a:lstStyle/>
          <a:p>
            <a:r>
              <a:rPr lang="zh-TW" altLang="en-US" sz="1400" dirty="0"/>
              <a:t>客戶</a:t>
            </a:r>
            <a:r>
              <a:rPr lang="en-US" altLang="zh-TW" sz="1400" dirty="0"/>
              <a:t>IP</a:t>
            </a:r>
            <a:r>
              <a:rPr lang="zh-TW" altLang="en-US" sz="1400" dirty="0"/>
              <a:t>地址</a:t>
            </a:r>
          </a:p>
        </p:txBody>
      </p:sp>
    </p:spTree>
    <p:extLst>
      <p:ext uri="{BB962C8B-B14F-4D97-AF65-F5344CB8AC3E}">
        <p14:creationId xmlns:p14="http://schemas.microsoft.com/office/powerpoint/2010/main" val="38368406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 Backbone</a:t>
            </a:r>
          </a:p>
        </p:txBody>
      </p:sp>
      <p:sp>
        <p:nvSpPr>
          <p:cNvPr id="3" name="Content Placeholder 2"/>
          <p:cNvSpPr>
            <a:spLocks noGrp="1"/>
          </p:cNvSpPr>
          <p:nvPr>
            <p:ph idx="1"/>
          </p:nvPr>
        </p:nvSpPr>
        <p:spPr/>
        <p:txBody>
          <a:bodyPr/>
          <a:lstStyle/>
          <a:p>
            <a:r>
              <a:rPr lang="en-US" altLang="en-US" dirty="0">
                <a:solidFill>
                  <a:srgbClr val="FF0000"/>
                </a:solidFill>
              </a:rPr>
              <a:t>Tier 1</a:t>
            </a:r>
            <a:r>
              <a:rPr lang="en-US" altLang="en-US" dirty="0"/>
              <a:t> Internet Service Providers (Tier 1 ISPs) or transit ISPs</a:t>
            </a:r>
          </a:p>
          <a:p>
            <a:r>
              <a:rPr lang="en-US" altLang="en-US" dirty="0"/>
              <a:t>Numerous private networks physically connected to each other</a:t>
            </a:r>
          </a:p>
          <a:p>
            <a:r>
              <a:rPr lang="en-US" altLang="en-US" dirty="0"/>
              <a:t>Undersea fiber optics, satellite links</a:t>
            </a:r>
          </a:p>
        </p:txBody>
      </p:sp>
      <p:sp>
        <p:nvSpPr>
          <p:cNvPr id="5" name="文字方塊 4"/>
          <p:cNvSpPr txBox="1"/>
          <p:nvPr/>
        </p:nvSpPr>
        <p:spPr>
          <a:xfrm>
            <a:off x="457200" y="4267200"/>
            <a:ext cx="8229600" cy="1015663"/>
          </a:xfrm>
          <a:prstGeom prst="rect">
            <a:avLst/>
          </a:prstGeom>
          <a:solidFill>
            <a:srgbClr val="FFFF00"/>
          </a:solidFill>
        </p:spPr>
        <p:txBody>
          <a:bodyPr wrap="square" rtlCol="0">
            <a:spAutoFit/>
          </a:bodyPr>
          <a:lstStyle/>
          <a:p>
            <a:r>
              <a:rPr lang="zh-TW" altLang="en-US" sz="2000" dirty="0"/>
              <a:t>第一層網際網路服務提供商（第一層</a:t>
            </a:r>
            <a:r>
              <a:rPr lang="en-US" altLang="zh-TW" sz="2000" dirty="0"/>
              <a:t>ISP</a:t>
            </a:r>
            <a:r>
              <a:rPr lang="zh-TW" altLang="en-US" sz="2000" dirty="0"/>
              <a:t>）或過境網際網路服務提供商</a:t>
            </a:r>
            <a:endParaRPr lang="en-US" altLang="zh-TW" sz="2000" dirty="0"/>
          </a:p>
          <a:p>
            <a:r>
              <a:rPr lang="zh-TW" altLang="en-US" sz="2000" dirty="0"/>
              <a:t>許多專用網路彼此互相物理連接</a:t>
            </a:r>
            <a:endParaRPr lang="en-US" altLang="en-US" sz="2000" dirty="0"/>
          </a:p>
          <a:p>
            <a:r>
              <a:rPr lang="zh-TW" altLang="en-US" sz="2000" dirty="0"/>
              <a:t>海底光纖 ， 衛星鏈路</a:t>
            </a:r>
            <a:endParaRPr lang="en-US" altLang="en-US" sz="2000" dirty="0"/>
          </a:p>
        </p:txBody>
      </p:sp>
      <p:sp>
        <p:nvSpPr>
          <p:cNvPr id="7" name="文字方塊 6"/>
          <p:cNvSpPr txBox="1"/>
          <p:nvPr/>
        </p:nvSpPr>
        <p:spPr>
          <a:xfrm>
            <a:off x="609600" y="381000"/>
            <a:ext cx="1981200" cy="400110"/>
          </a:xfrm>
          <a:prstGeom prst="rect">
            <a:avLst/>
          </a:prstGeom>
          <a:solidFill>
            <a:srgbClr val="FFFF00"/>
          </a:solidFill>
        </p:spPr>
        <p:txBody>
          <a:bodyPr wrap="square" rtlCol="0">
            <a:spAutoFit/>
          </a:bodyPr>
          <a:lstStyle/>
          <a:p>
            <a:r>
              <a:rPr lang="zh-TW" altLang="en-US" sz="2000" dirty="0"/>
              <a:t>網際網路骨幹</a:t>
            </a:r>
            <a:endParaRPr lang="en-US" altLang="zh-TW" sz="2000" dirty="0"/>
          </a:p>
        </p:txBody>
      </p:sp>
    </p:spTree>
    <p:extLst>
      <p:ext uri="{BB962C8B-B14F-4D97-AF65-F5344CB8AC3E}">
        <p14:creationId xmlns:p14="http://schemas.microsoft.com/office/powerpoint/2010/main" val="7120119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Internet Exchange Points (IXPs)</a:t>
            </a:r>
          </a:p>
        </p:txBody>
      </p:sp>
      <p:sp>
        <p:nvSpPr>
          <p:cNvPr id="3" name="Content Placeholder 2"/>
          <p:cNvSpPr>
            <a:spLocks noGrp="1"/>
          </p:cNvSpPr>
          <p:nvPr>
            <p:ph idx="1"/>
          </p:nvPr>
        </p:nvSpPr>
        <p:spPr/>
        <p:txBody>
          <a:bodyPr/>
          <a:lstStyle/>
          <a:p>
            <a:r>
              <a:rPr lang="en-US" altLang="en-US" dirty="0"/>
              <a:t>Regional hubs where Tier 1 ISPs physically connect with one another and with </a:t>
            </a:r>
            <a:r>
              <a:rPr lang="en-US" altLang="en-US" dirty="0">
                <a:solidFill>
                  <a:srgbClr val="FF0000"/>
                </a:solidFill>
              </a:rPr>
              <a:t>regional Tier 2 </a:t>
            </a:r>
            <a:r>
              <a:rPr lang="en-US" altLang="en-US" dirty="0"/>
              <a:t>ISPs.</a:t>
            </a:r>
          </a:p>
          <a:p>
            <a:r>
              <a:rPr lang="en-US" altLang="en-US" dirty="0"/>
              <a:t>Tier 2 ISPs provide Tier 3 ISPs with Internet access.</a:t>
            </a:r>
          </a:p>
          <a:p>
            <a:r>
              <a:rPr lang="en-US" altLang="en-US" dirty="0"/>
              <a:t>Originally called Network Access Points (NAPs) or Metropolitan Area Exchanges (MAEs).</a:t>
            </a:r>
          </a:p>
        </p:txBody>
      </p:sp>
      <p:sp>
        <p:nvSpPr>
          <p:cNvPr id="4" name="文字方塊 3"/>
          <p:cNvSpPr txBox="1"/>
          <p:nvPr/>
        </p:nvSpPr>
        <p:spPr>
          <a:xfrm>
            <a:off x="488577" y="504855"/>
            <a:ext cx="6553200" cy="400110"/>
          </a:xfrm>
          <a:prstGeom prst="rect">
            <a:avLst/>
          </a:prstGeom>
          <a:solidFill>
            <a:srgbClr val="FFFF00"/>
          </a:solidFill>
        </p:spPr>
        <p:txBody>
          <a:bodyPr wrap="square" rtlCol="0">
            <a:spAutoFit/>
          </a:bodyPr>
          <a:lstStyle/>
          <a:p>
            <a:r>
              <a:rPr lang="zh-TW" altLang="en-US" sz="2000" dirty="0"/>
              <a:t>網際網路交換點</a:t>
            </a:r>
          </a:p>
        </p:txBody>
      </p:sp>
      <p:sp>
        <p:nvSpPr>
          <p:cNvPr id="5" name="文字方塊 4"/>
          <p:cNvSpPr txBox="1"/>
          <p:nvPr/>
        </p:nvSpPr>
        <p:spPr>
          <a:xfrm>
            <a:off x="1600200" y="2438400"/>
            <a:ext cx="7162800" cy="707886"/>
          </a:xfrm>
          <a:prstGeom prst="rect">
            <a:avLst/>
          </a:prstGeom>
          <a:solidFill>
            <a:srgbClr val="FFFF00"/>
          </a:solidFill>
        </p:spPr>
        <p:txBody>
          <a:bodyPr wrap="square" rtlCol="0">
            <a:spAutoFit/>
          </a:bodyPr>
          <a:lstStyle/>
          <a:p>
            <a:r>
              <a:rPr lang="zh-TW" altLang="en-US" sz="2000" dirty="0"/>
              <a:t>第一層網際網路服務提供商與第二層網際網路服務提供商物理連接的區域中心。</a:t>
            </a:r>
            <a:endParaRPr lang="en-US" altLang="en-US" sz="2000" dirty="0"/>
          </a:p>
        </p:txBody>
      </p:sp>
      <p:sp>
        <p:nvSpPr>
          <p:cNvPr id="6" name="文字方塊 5"/>
          <p:cNvSpPr txBox="1"/>
          <p:nvPr/>
        </p:nvSpPr>
        <p:spPr>
          <a:xfrm>
            <a:off x="1905000" y="3505200"/>
            <a:ext cx="6858000" cy="707886"/>
          </a:xfrm>
          <a:prstGeom prst="rect">
            <a:avLst/>
          </a:prstGeom>
          <a:solidFill>
            <a:srgbClr val="FFFF00"/>
          </a:solidFill>
        </p:spPr>
        <p:txBody>
          <a:bodyPr wrap="square" rtlCol="0">
            <a:spAutoFit/>
          </a:bodyPr>
          <a:lstStyle/>
          <a:p>
            <a:r>
              <a:rPr lang="zh-TW" altLang="en-US" sz="2000" dirty="0"/>
              <a:t>第二層網路服務提供者提供第三層網路服務提供者與網路訪問。</a:t>
            </a:r>
            <a:endParaRPr lang="en-US" altLang="en-US" sz="2000" dirty="0"/>
          </a:p>
        </p:txBody>
      </p:sp>
      <p:sp>
        <p:nvSpPr>
          <p:cNvPr id="7" name="文字方塊 6"/>
          <p:cNvSpPr txBox="1"/>
          <p:nvPr/>
        </p:nvSpPr>
        <p:spPr>
          <a:xfrm>
            <a:off x="685800" y="5029200"/>
            <a:ext cx="7848600" cy="400110"/>
          </a:xfrm>
          <a:prstGeom prst="rect">
            <a:avLst/>
          </a:prstGeom>
          <a:solidFill>
            <a:srgbClr val="FFFF00"/>
          </a:solidFill>
        </p:spPr>
        <p:txBody>
          <a:bodyPr wrap="square" rtlCol="0">
            <a:spAutoFit/>
          </a:bodyPr>
          <a:lstStyle/>
          <a:p>
            <a:r>
              <a:rPr lang="zh-TW" altLang="en-US" sz="2000" dirty="0"/>
              <a:t>最初稱為網路接入點</a:t>
            </a:r>
            <a:r>
              <a:rPr lang="en-US" altLang="zh-TW" sz="2000" dirty="0"/>
              <a:t>(NAPs)</a:t>
            </a:r>
            <a:r>
              <a:rPr lang="zh-TW" altLang="en-US" sz="2000" dirty="0"/>
              <a:t>或是大都市區域交換</a:t>
            </a:r>
            <a:r>
              <a:rPr lang="en-US" altLang="zh-TW" sz="2000" dirty="0"/>
              <a:t>(MAE)</a:t>
            </a:r>
            <a:r>
              <a:rPr lang="zh-TW" altLang="en-US" sz="2000" dirty="0"/>
              <a:t>。</a:t>
            </a:r>
            <a:endParaRPr lang="en-US" altLang="en-US" sz="2000" dirty="0"/>
          </a:p>
        </p:txBody>
      </p:sp>
    </p:spTree>
    <p:extLst>
      <p:ext uri="{BB962C8B-B14F-4D97-AF65-F5344CB8AC3E}">
        <p14:creationId xmlns:p14="http://schemas.microsoft.com/office/powerpoint/2010/main" val="3363609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Tier 3 </a:t>
            </a:r>
            <a:r>
              <a:rPr lang="en-US" dirty="0"/>
              <a:t>Internet Service Providers</a:t>
            </a:r>
          </a:p>
        </p:txBody>
      </p:sp>
      <p:sp>
        <p:nvSpPr>
          <p:cNvPr id="3" name="Content Placeholder 2"/>
          <p:cNvSpPr>
            <a:spLocks noGrp="1"/>
          </p:cNvSpPr>
          <p:nvPr>
            <p:ph idx="1"/>
          </p:nvPr>
        </p:nvSpPr>
        <p:spPr/>
        <p:txBody>
          <a:bodyPr/>
          <a:lstStyle/>
          <a:p>
            <a:r>
              <a:rPr lang="en-US" altLang="en-US" dirty="0"/>
              <a:t>Retail providers</a:t>
            </a:r>
          </a:p>
          <a:p>
            <a:pPr lvl="1"/>
            <a:r>
              <a:rPr lang="en-US" altLang="en-US" dirty="0"/>
              <a:t>Lease Internet access to home owners, small businesses</a:t>
            </a:r>
          </a:p>
          <a:p>
            <a:pPr lvl="1"/>
            <a:r>
              <a:rPr lang="en-US" altLang="en-US" dirty="0"/>
              <a:t>Large providers: Comcast, Verizon, Time Warner Cable </a:t>
            </a:r>
          </a:p>
          <a:p>
            <a:pPr lvl="1"/>
            <a:r>
              <a:rPr lang="en-US" altLang="en-US" dirty="0"/>
              <a:t>Smaller local providers</a:t>
            </a:r>
          </a:p>
          <a:p>
            <a:r>
              <a:rPr lang="en-US" altLang="en-US" dirty="0"/>
              <a:t>Services</a:t>
            </a:r>
          </a:p>
          <a:p>
            <a:pPr lvl="1"/>
            <a:r>
              <a:rPr lang="en-US" altLang="en-US" dirty="0"/>
              <a:t>Narrowband</a:t>
            </a:r>
          </a:p>
          <a:p>
            <a:pPr lvl="1"/>
            <a:r>
              <a:rPr lang="en-US" altLang="en-US" dirty="0"/>
              <a:t>Broadband</a:t>
            </a:r>
          </a:p>
          <a:p>
            <a:pPr lvl="1"/>
            <a:r>
              <a:rPr lang="en-US" altLang="en-US" dirty="0"/>
              <a:t>Digital subscriber line (DSL)</a:t>
            </a:r>
          </a:p>
          <a:p>
            <a:pPr lvl="1"/>
            <a:r>
              <a:rPr lang="en-US" altLang="en-US" dirty="0"/>
              <a:t>Cable Internet</a:t>
            </a:r>
          </a:p>
          <a:p>
            <a:pPr lvl="1"/>
            <a:r>
              <a:rPr lang="en-US" altLang="en-US" dirty="0"/>
              <a:t>Satellite Internet</a:t>
            </a:r>
          </a:p>
        </p:txBody>
      </p:sp>
      <p:sp>
        <p:nvSpPr>
          <p:cNvPr id="4" name="文字方塊 3"/>
          <p:cNvSpPr txBox="1"/>
          <p:nvPr/>
        </p:nvSpPr>
        <p:spPr>
          <a:xfrm>
            <a:off x="533400" y="381000"/>
            <a:ext cx="7543800" cy="400110"/>
          </a:xfrm>
          <a:prstGeom prst="rect">
            <a:avLst/>
          </a:prstGeom>
          <a:solidFill>
            <a:srgbClr val="FFFF00"/>
          </a:solidFill>
        </p:spPr>
        <p:txBody>
          <a:bodyPr wrap="square" rtlCol="0">
            <a:spAutoFit/>
          </a:bodyPr>
          <a:lstStyle/>
          <a:p>
            <a:r>
              <a:rPr lang="zh-TW" altLang="en-US" sz="2000" dirty="0"/>
              <a:t>第三層網路服務提供者</a:t>
            </a:r>
          </a:p>
        </p:txBody>
      </p:sp>
      <p:sp>
        <p:nvSpPr>
          <p:cNvPr id="5" name="文字方塊 4"/>
          <p:cNvSpPr txBox="1"/>
          <p:nvPr/>
        </p:nvSpPr>
        <p:spPr>
          <a:xfrm>
            <a:off x="4114800" y="2819400"/>
            <a:ext cx="4572000" cy="1138773"/>
          </a:xfrm>
          <a:prstGeom prst="rect">
            <a:avLst/>
          </a:prstGeom>
          <a:solidFill>
            <a:srgbClr val="FFFF00"/>
          </a:solidFill>
        </p:spPr>
        <p:txBody>
          <a:bodyPr wrap="square" rtlCol="0">
            <a:spAutoFit/>
          </a:bodyPr>
          <a:lstStyle/>
          <a:p>
            <a:r>
              <a:rPr lang="zh-TW" altLang="en-US" sz="2000" b="1" dirty="0">
                <a:latin typeface="+mn-ea"/>
              </a:rPr>
              <a:t>零售商</a:t>
            </a:r>
            <a:endParaRPr lang="en-US" altLang="zh-TW" sz="2000" b="1" dirty="0">
              <a:latin typeface="+mn-ea"/>
            </a:endParaRPr>
          </a:p>
          <a:p>
            <a:pPr marL="0" lvl="1"/>
            <a:r>
              <a:rPr lang="zh-TW" altLang="en-US" sz="1600" dirty="0">
                <a:latin typeface="+mn-ea"/>
              </a:rPr>
              <a:t>向房主租用網際網路，小型企業</a:t>
            </a:r>
            <a:endParaRPr lang="en-US" altLang="en-US" sz="1600" dirty="0">
              <a:latin typeface="+mn-ea"/>
            </a:endParaRPr>
          </a:p>
          <a:p>
            <a:pPr marL="0" lvl="1"/>
            <a:r>
              <a:rPr lang="zh-TW" altLang="en-US" sz="1600" dirty="0">
                <a:latin typeface="+mn-ea"/>
              </a:rPr>
              <a:t>大型提供者 </a:t>
            </a:r>
            <a:r>
              <a:rPr lang="en-US" altLang="zh-TW" sz="1600" dirty="0">
                <a:latin typeface="+mn-ea"/>
              </a:rPr>
              <a:t>:</a:t>
            </a:r>
            <a:r>
              <a:rPr lang="zh-TW" altLang="en-US" sz="1600" dirty="0">
                <a:latin typeface="+mn-ea"/>
              </a:rPr>
              <a:t>康卡斯特、威訊、時代華納</a:t>
            </a:r>
            <a:endParaRPr lang="en-US" altLang="en-US" sz="1600" dirty="0">
              <a:latin typeface="+mn-ea"/>
            </a:endParaRPr>
          </a:p>
          <a:p>
            <a:pPr marL="0" lvl="1"/>
            <a:r>
              <a:rPr lang="zh-TW" altLang="en-US" sz="1600" dirty="0">
                <a:latin typeface="+mn-ea"/>
              </a:rPr>
              <a:t>小型區域提供者</a:t>
            </a:r>
            <a:endParaRPr lang="en-US" altLang="en-US" sz="1600" dirty="0">
              <a:latin typeface="+mn-ea"/>
            </a:endParaRPr>
          </a:p>
        </p:txBody>
      </p:sp>
      <p:sp>
        <p:nvSpPr>
          <p:cNvPr id="7" name="文字方塊 6"/>
          <p:cNvSpPr txBox="1"/>
          <p:nvPr/>
        </p:nvSpPr>
        <p:spPr>
          <a:xfrm>
            <a:off x="4572000" y="4132729"/>
            <a:ext cx="2590800" cy="1692771"/>
          </a:xfrm>
          <a:prstGeom prst="rect">
            <a:avLst/>
          </a:prstGeom>
          <a:solidFill>
            <a:srgbClr val="FFFF00"/>
          </a:solidFill>
        </p:spPr>
        <p:txBody>
          <a:bodyPr wrap="square" rtlCol="0">
            <a:spAutoFit/>
          </a:bodyPr>
          <a:lstStyle/>
          <a:p>
            <a:r>
              <a:rPr lang="zh-TW" altLang="en-US" sz="2000" b="1" dirty="0">
                <a:latin typeface="+mn-ea"/>
              </a:rPr>
              <a:t>服務</a:t>
            </a:r>
            <a:endParaRPr lang="en-US" altLang="en-US" sz="2000" b="1" dirty="0">
              <a:latin typeface="+mn-ea"/>
            </a:endParaRPr>
          </a:p>
          <a:p>
            <a:pPr marL="0" lvl="1"/>
            <a:r>
              <a:rPr lang="zh-TW" altLang="en-US" sz="1600" dirty="0">
                <a:latin typeface="+mn-ea"/>
              </a:rPr>
              <a:t>窄頻</a:t>
            </a:r>
            <a:endParaRPr lang="en-US" altLang="en-US" sz="1600" dirty="0">
              <a:latin typeface="+mn-ea"/>
            </a:endParaRPr>
          </a:p>
          <a:p>
            <a:pPr marL="0" lvl="1"/>
            <a:r>
              <a:rPr lang="zh-TW" altLang="en-US" sz="1600" dirty="0">
                <a:latin typeface="+mn-ea"/>
              </a:rPr>
              <a:t>寬頻</a:t>
            </a:r>
            <a:endParaRPr lang="en-US" altLang="en-US" sz="1600" dirty="0">
              <a:latin typeface="+mn-ea"/>
            </a:endParaRPr>
          </a:p>
          <a:p>
            <a:pPr marL="0" lvl="1"/>
            <a:r>
              <a:rPr lang="zh-TW" altLang="en-US" sz="1600" dirty="0">
                <a:latin typeface="+mn-ea"/>
              </a:rPr>
              <a:t>數位用戶線路</a:t>
            </a:r>
            <a:endParaRPr lang="en-US" altLang="en-US" sz="1600" dirty="0">
              <a:latin typeface="+mn-ea"/>
            </a:endParaRPr>
          </a:p>
          <a:p>
            <a:pPr marL="0" lvl="1"/>
            <a:r>
              <a:rPr lang="zh-TW" altLang="en-US" sz="1600" dirty="0">
                <a:latin typeface="+mn-ea"/>
              </a:rPr>
              <a:t>有線網路</a:t>
            </a:r>
            <a:endParaRPr lang="en-US" altLang="en-US" sz="1600" dirty="0">
              <a:latin typeface="+mn-ea"/>
            </a:endParaRPr>
          </a:p>
          <a:p>
            <a:pPr marL="0" lvl="1"/>
            <a:r>
              <a:rPr lang="zh-TW" altLang="en-US" sz="1600" dirty="0">
                <a:latin typeface="+mn-ea"/>
              </a:rPr>
              <a:t>衛星網路</a:t>
            </a:r>
            <a:endParaRPr lang="en-US" altLang="en-US" sz="1600" dirty="0">
              <a:latin typeface="+mn-ea"/>
            </a:endParaRPr>
          </a:p>
        </p:txBody>
      </p:sp>
    </p:spTree>
    <p:extLst>
      <p:ext uri="{BB962C8B-B14F-4D97-AF65-F5344CB8AC3E}">
        <p14:creationId xmlns:p14="http://schemas.microsoft.com/office/powerpoint/2010/main" val="32555711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Campus/Corporate Area Networks</a:t>
            </a:r>
          </a:p>
        </p:txBody>
      </p:sp>
      <p:sp>
        <p:nvSpPr>
          <p:cNvPr id="3" name="Content Placeholder 2"/>
          <p:cNvSpPr>
            <a:spLocks noGrp="1"/>
          </p:cNvSpPr>
          <p:nvPr>
            <p:ph idx="1"/>
          </p:nvPr>
        </p:nvSpPr>
        <p:spPr/>
        <p:txBody>
          <a:bodyPr/>
          <a:lstStyle/>
          <a:p>
            <a:r>
              <a:rPr lang="en-US" altLang="en-US" dirty="0"/>
              <a:t>Local area networks operating within single organization</a:t>
            </a:r>
          </a:p>
          <a:p>
            <a:r>
              <a:rPr lang="en-US" altLang="en-US" dirty="0"/>
              <a:t>E.g., NYU, Microsoft Corporation</a:t>
            </a:r>
          </a:p>
          <a:p>
            <a:r>
              <a:rPr lang="en-US" altLang="en-US" dirty="0"/>
              <a:t>Lease Internet access directly from regional and national carriers</a:t>
            </a:r>
          </a:p>
        </p:txBody>
      </p:sp>
      <p:sp>
        <p:nvSpPr>
          <p:cNvPr id="4" name="文字方塊 3"/>
          <p:cNvSpPr txBox="1"/>
          <p:nvPr/>
        </p:nvSpPr>
        <p:spPr>
          <a:xfrm>
            <a:off x="533400" y="304800"/>
            <a:ext cx="2667000" cy="400110"/>
          </a:xfrm>
          <a:prstGeom prst="rect">
            <a:avLst/>
          </a:prstGeom>
          <a:solidFill>
            <a:srgbClr val="FFFF00"/>
          </a:solidFill>
        </p:spPr>
        <p:txBody>
          <a:bodyPr wrap="square" rtlCol="0">
            <a:spAutoFit/>
          </a:bodyPr>
          <a:lstStyle/>
          <a:p>
            <a:r>
              <a:rPr lang="zh-TW" altLang="en-US" sz="2000" dirty="0"/>
              <a:t>校園 </a:t>
            </a:r>
            <a:r>
              <a:rPr lang="en-US" altLang="zh-TW" sz="2000" dirty="0"/>
              <a:t>/</a:t>
            </a:r>
            <a:r>
              <a:rPr lang="zh-TW" altLang="en-US" sz="2000" dirty="0"/>
              <a:t>企業區域網路</a:t>
            </a:r>
          </a:p>
        </p:txBody>
      </p:sp>
      <p:sp>
        <p:nvSpPr>
          <p:cNvPr id="5" name="文字方塊 4"/>
          <p:cNvSpPr txBox="1"/>
          <p:nvPr/>
        </p:nvSpPr>
        <p:spPr>
          <a:xfrm>
            <a:off x="609600" y="4114800"/>
            <a:ext cx="4800600" cy="1015663"/>
          </a:xfrm>
          <a:prstGeom prst="rect">
            <a:avLst/>
          </a:prstGeom>
          <a:solidFill>
            <a:srgbClr val="FFFF00"/>
          </a:solidFill>
        </p:spPr>
        <p:txBody>
          <a:bodyPr wrap="square" rtlCol="0">
            <a:spAutoFit/>
          </a:bodyPr>
          <a:lstStyle/>
          <a:p>
            <a:r>
              <a:rPr lang="zh-TW" altLang="en-US" sz="2000" dirty="0"/>
              <a:t>在單一組織內運作的區域網路</a:t>
            </a:r>
            <a:endParaRPr lang="en-US" altLang="en-US" sz="2000" dirty="0"/>
          </a:p>
          <a:p>
            <a:r>
              <a:rPr lang="zh-TW" altLang="en-US" sz="2000" dirty="0"/>
              <a:t>例如 紐約大學、微軟公司</a:t>
            </a:r>
            <a:endParaRPr lang="en-US" altLang="en-US" sz="2000" dirty="0"/>
          </a:p>
          <a:p>
            <a:r>
              <a:rPr lang="zh-TW" altLang="en-US" sz="2000" dirty="0"/>
              <a:t>直接從區域和國內運營商租用網際網路</a:t>
            </a:r>
            <a:endParaRPr lang="en-US" altLang="en-US" sz="2000" dirty="0"/>
          </a:p>
        </p:txBody>
      </p:sp>
    </p:spTree>
    <p:extLst>
      <p:ext uri="{BB962C8B-B14F-4D97-AF65-F5344CB8AC3E}">
        <p14:creationId xmlns:p14="http://schemas.microsoft.com/office/powerpoint/2010/main" val="41026458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Intranets</a:t>
            </a:r>
          </a:p>
        </p:txBody>
      </p:sp>
      <p:sp>
        <p:nvSpPr>
          <p:cNvPr id="3" name="Content Placeholder 2"/>
          <p:cNvSpPr>
            <a:spLocks noGrp="1"/>
          </p:cNvSpPr>
          <p:nvPr>
            <p:ph idx="1"/>
          </p:nvPr>
        </p:nvSpPr>
        <p:spPr/>
        <p:txBody>
          <a:bodyPr/>
          <a:lstStyle/>
          <a:p>
            <a:r>
              <a:rPr lang="en-US" dirty="0"/>
              <a:t>Intranet</a:t>
            </a:r>
          </a:p>
          <a:p>
            <a:pPr lvl="1"/>
            <a:r>
              <a:rPr lang="en-US" dirty="0"/>
              <a:t>TCP/IP network located within a single organization for communications and processing</a:t>
            </a:r>
          </a:p>
          <a:p>
            <a:pPr lvl="1"/>
            <a:r>
              <a:rPr lang="en-US" dirty="0"/>
              <a:t>Used by  private and government organizations for internal networks</a:t>
            </a:r>
          </a:p>
          <a:p>
            <a:pPr lvl="1"/>
            <a:r>
              <a:rPr lang="en-US" dirty="0"/>
              <a:t>All Internet applications can be used in private intranets</a:t>
            </a:r>
          </a:p>
        </p:txBody>
      </p:sp>
      <p:sp>
        <p:nvSpPr>
          <p:cNvPr id="4" name="文字方塊 3"/>
          <p:cNvSpPr txBox="1"/>
          <p:nvPr/>
        </p:nvSpPr>
        <p:spPr>
          <a:xfrm>
            <a:off x="2438400" y="762000"/>
            <a:ext cx="1295400" cy="400110"/>
          </a:xfrm>
          <a:prstGeom prst="rect">
            <a:avLst/>
          </a:prstGeom>
          <a:solidFill>
            <a:srgbClr val="FFFF00"/>
          </a:solidFill>
        </p:spPr>
        <p:txBody>
          <a:bodyPr wrap="square" rtlCol="0">
            <a:spAutoFit/>
          </a:bodyPr>
          <a:lstStyle/>
          <a:p>
            <a:r>
              <a:rPr lang="zh-TW" altLang="en-US" sz="2000" dirty="0"/>
              <a:t>內聯網</a:t>
            </a:r>
          </a:p>
        </p:txBody>
      </p:sp>
      <p:sp>
        <p:nvSpPr>
          <p:cNvPr id="5" name="文字方塊 4"/>
          <p:cNvSpPr txBox="1"/>
          <p:nvPr/>
        </p:nvSpPr>
        <p:spPr>
          <a:xfrm>
            <a:off x="762000" y="3935505"/>
            <a:ext cx="6553200" cy="1231106"/>
          </a:xfrm>
          <a:prstGeom prst="rect">
            <a:avLst/>
          </a:prstGeom>
          <a:solidFill>
            <a:srgbClr val="FFFF00"/>
          </a:solidFill>
        </p:spPr>
        <p:txBody>
          <a:bodyPr wrap="square" rtlCol="0">
            <a:spAutoFit/>
          </a:bodyPr>
          <a:lstStyle/>
          <a:p>
            <a:r>
              <a:rPr lang="zh-TW" altLang="en-US" sz="2000" b="1" dirty="0"/>
              <a:t>內聯網</a:t>
            </a:r>
            <a:endParaRPr lang="en-US" altLang="zh-TW" sz="2000" b="1" dirty="0"/>
          </a:p>
          <a:p>
            <a:pPr marL="0" lvl="1"/>
            <a:r>
              <a:rPr lang="en-US" altLang="zh-TW" dirty="0"/>
              <a:t>TCP / IP</a:t>
            </a:r>
            <a:r>
              <a:rPr lang="zh-TW" altLang="en-US" dirty="0"/>
              <a:t>網絡位於單一組織內進行通信和處理</a:t>
            </a:r>
            <a:endParaRPr lang="en-US" altLang="zh-TW" dirty="0"/>
          </a:p>
          <a:p>
            <a:pPr marL="0" lvl="1"/>
            <a:r>
              <a:rPr lang="zh-TW" altLang="en-US" dirty="0"/>
              <a:t>由私人和政府機構用於內部網絡</a:t>
            </a:r>
            <a:endParaRPr lang="en-US" altLang="zh-TW" dirty="0"/>
          </a:p>
          <a:p>
            <a:pPr marL="0" lvl="1"/>
            <a:r>
              <a:rPr lang="zh-TW" altLang="en-US" dirty="0"/>
              <a:t>所有網路應用程式都可以在私人內聯網上使用</a:t>
            </a:r>
            <a:endParaRPr lang="en-US" altLang="zh-TW" dirty="0"/>
          </a:p>
        </p:txBody>
      </p:sp>
    </p:spTree>
    <p:extLst>
      <p:ext uri="{BB962C8B-B14F-4D97-AF65-F5344CB8AC3E}">
        <p14:creationId xmlns:p14="http://schemas.microsoft.com/office/powerpoint/2010/main" val="24543973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Governs the Internet?</a:t>
            </a:r>
          </a:p>
        </p:txBody>
      </p:sp>
      <p:sp>
        <p:nvSpPr>
          <p:cNvPr id="5" name="Content Placeholder 4"/>
          <p:cNvSpPr>
            <a:spLocks noGrp="1"/>
          </p:cNvSpPr>
          <p:nvPr>
            <p:ph idx="1"/>
          </p:nvPr>
        </p:nvSpPr>
        <p:spPr/>
        <p:txBody>
          <a:bodyPr/>
          <a:lstStyle/>
          <a:p>
            <a:r>
              <a:rPr lang="en-US" dirty="0"/>
              <a:t>Organizations that influence the Internet and monitor its operations include:</a:t>
            </a:r>
          </a:p>
          <a:p>
            <a:pPr lvl="1"/>
            <a:r>
              <a:rPr lang="en-US" dirty="0"/>
              <a:t>Internet Corporation for Assigned Names and Numbers (ICANN)</a:t>
            </a:r>
          </a:p>
          <a:p>
            <a:pPr lvl="1"/>
            <a:r>
              <a:rPr lang="en-US" dirty="0"/>
              <a:t>Internet Engineering Task Force (IETF)</a:t>
            </a:r>
          </a:p>
          <a:p>
            <a:pPr lvl="1"/>
            <a:r>
              <a:rPr lang="en-US" dirty="0"/>
              <a:t>Internet Research Task Force (IRTF)</a:t>
            </a:r>
          </a:p>
          <a:p>
            <a:pPr lvl="1"/>
            <a:r>
              <a:rPr lang="en-US" dirty="0"/>
              <a:t>Internet Engineering Steering Group (IESG)</a:t>
            </a:r>
          </a:p>
          <a:p>
            <a:pPr lvl="1"/>
            <a:r>
              <a:rPr lang="en-US" dirty="0"/>
              <a:t>Internet Architecture Board (IAB)</a:t>
            </a:r>
          </a:p>
          <a:p>
            <a:pPr lvl="1"/>
            <a:r>
              <a:rPr lang="en-US" dirty="0"/>
              <a:t>Internet Society (ISOC)</a:t>
            </a:r>
          </a:p>
          <a:p>
            <a:pPr lvl="1"/>
            <a:r>
              <a:rPr lang="en-US" dirty="0"/>
              <a:t>Internet Governance Forum (IGF)</a:t>
            </a:r>
          </a:p>
          <a:p>
            <a:pPr lvl="1"/>
            <a:r>
              <a:rPr lang="en-US" dirty="0"/>
              <a:t>World Wide Web Consortium (W3C)</a:t>
            </a:r>
          </a:p>
          <a:p>
            <a:pPr lvl="1"/>
            <a:r>
              <a:rPr lang="en-US" dirty="0"/>
              <a:t>Internet Network Operators Groups (NOGs)</a:t>
            </a:r>
          </a:p>
        </p:txBody>
      </p:sp>
      <p:sp>
        <p:nvSpPr>
          <p:cNvPr id="4" name="文字方塊 3"/>
          <p:cNvSpPr txBox="1"/>
          <p:nvPr/>
        </p:nvSpPr>
        <p:spPr>
          <a:xfrm>
            <a:off x="533400" y="304800"/>
            <a:ext cx="2362200" cy="400110"/>
          </a:xfrm>
          <a:prstGeom prst="rect">
            <a:avLst/>
          </a:prstGeom>
          <a:solidFill>
            <a:srgbClr val="FFFF00"/>
          </a:solidFill>
        </p:spPr>
        <p:txBody>
          <a:bodyPr wrap="square" rtlCol="0">
            <a:spAutoFit/>
          </a:bodyPr>
          <a:lstStyle/>
          <a:p>
            <a:r>
              <a:rPr lang="zh-TW" altLang="en-US" sz="2000" dirty="0"/>
              <a:t>誰管理互聯網？</a:t>
            </a:r>
          </a:p>
        </p:txBody>
      </p:sp>
      <p:sp>
        <p:nvSpPr>
          <p:cNvPr id="6" name="文字方塊 5"/>
          <p:cNvSpPr txBox="1"/>
          <p:nvPr/>
        </p:nvSpPr>
        <p:spPr>
          <a:xfrm>
            <a:off x="6172200" y="2971799"/>
            <a:ext cx="2895600" cy="2554545"/>
          </a:xfrm>
          <a:prstGeom prst="rect">
            <a:avLst/>
          </a:prstGeom>
          <a:solidFill>
            <a:srgbClr val="FFFF00"/>
          </a:solidFill>
        </p:spPr>
        <p:txBody>
          <a:bodyPr wrap="square" rtlCol="0">
            <a:spAutoFit/>
          </a:bodyPr>
          <a:lstStyle/>
          <a:p>
            <a:pPr marL="0" lvl="1"/>
            <a:r>
              <a:rPr lang="zh-TW" altLang="en-US" sz="1600" dirty="0"/>
              <a:t>網際網路名稱與數字位址分配機構  </a:t>
            </a:r>
            <a:r>
              <a:rPr lang="en-US" altLang="zh-TW" sz="1600" dirty="0"/>
              <a:t>(ICANN)</a:t>
            </a:r>
          </a:p>
          <a:p>
            <a:pPr marL="0" lvl="1"/>
            <a:r>
              <a:rPr lang="zh-TW" altLang="en-US" sz="1600" dirty="0"/>
              <a:t>網際網路工程任務組  </a:t>
            </a:r>
            <a:r>
              <a:rPr lang="en-US" altLang="zh-TW" sz="1600" dirty="0"/>
              <a:t>(IETF)</a:t>
            </a:r>
          </a:p>
          <a:p>
            <a:pPr marL="0" lvl="1"/>
            <a:r>
              <a:rPr lang="zh-TW" altLang="en-US" sz="1600" dirty="0"/>
              <a:t>網際網路研究工作組 </a:t>
            </a:r>
            <a:r>
              <a:rPr lang="en-US" altLang="zh-TW" sz="1600" dirty="0"/>
              <a:t>(IRTF)</a:t>
            </a:r>
          </a:p>
          <a:p>
            <a:pPr marL="0" lvl="1"/>
            <a:r>
              <a:rPr lang="zh-TW" altLang="en-US" sz="1600" dirty="0"/>
              <a:t>網際網路工程指導小組 </a:t>
            </a:r>
            <a:r>
              <a:rPr lang="en-US" altLang="zh-TW" sz="1600" dirty="0"/>
              <a:t>(IESG)</a:t>
            </a:r>
          </a:p>
          <a:p>
            <a:pPr marL="0" lvl="1"/>
            <a:r>
              <a:rPr lang="zh-TW" altLang="en-US" sz="1600" dirty="0"/>
              <a:t>網際網路架構委員會 </a:t>
            </a:r>
            <a:r>
              <a:rPr lang="en-US" altLang="zh-TW" sz="1600" dirty="0"/>
              <a:t>(IAB)</a:t>
            </a:r>
          </a:p>
          <a:p>
            <a:pPr marL="0" lvl="1"/>
            <a:r>
              <a:rPr lang="zh-TW" altLang="en-US" sz="1600" dirty="0"/>
              <a:t>網際網路協會 </a:t>
            </a:r>
            <a:r>
              <a:rPr lang="en-US" altLang="zh-TW" sz="1600" dirty="0"/>
              <a:t>(ISOC)</a:t>
            </a:r>
          </a:p>
          <a:p>
            <a:pPr marL="0" lvl="1"/>
            <a:r>
              <a:rPr lang="zh-TW" altLang="en-US" sz="1600" dirty="0"/>
              <a:t>網際網路治理論壇 </a:t>
            </a:r>
            <a:r>
              <a:rPr lang="en-US" altLang="zh-TW" sz="1600" dirty="0"/>
              <a:t>(IGF)</a:t>
            </a:r>
          </a:p>
          <a:p>
            <a:pPr marL="0" lvl="1"/>
            <a:r>
              <a:rPr lang="zh-TW" altLang="en-US" sz="1600" dirty="0"/>
              <a:t>全球資訊網協會 </a:t>
            </a:r>
            <a:r>
              <a:rPr lang="en-US" altLang="zh-TW" sz="1600" dirty="0"/>
              <a:t>(W3C)</a:t>
            </a:r>
          </a:p>
          <a:p>
            <a:pPr marL="0" lvl="1"/>
            <a:r>
              <a:rPr lang="zh-TW" altLang="en-US" sz="1600" dirty="0"/>
              <a:t>網際網路營運組織 </a:t>
            </a:r>
            <a:r>
              <a:rPr lang="en-US" altLang="zh-TW" sz="1600" dirty="0"/>
              <a:t>(NOGs)</a:t>
            </a:r>
          </a:p>
        </p:txBody>
      </p:sp>
      <p:sp>
        <p:nvSpPr>
          <p:cNvPr id="7" name="文字方塊 6"/>
          <p:cNvSpPr txBox="1"/>
          <p:nvPr/>
        </p:nvSpPr>
        <p:spPr>
          <a:xfrm>
            <a:off x="838200" y="1295400"/>
            <a:ext cx="4724400" cy="400110"/>
          </a:xfrm>
          <a:prstGeom prst="rect">
            <a:avLst/>
          </a:prstGeom>
          <a:solidFill>
            <a:srgbClr val="FFFF00"/>
          </a:solidFill>
        </p:spPr>
        <p:txBody>
          <a:bodyPr wrap="square" rtlCol="0">
            <a:spAutoFit/>
          </a:bodyPr>
          <a:lstStyle/>
          <a:p>
            <a:r>
              <a:rPr lang="zh-TW" altLang="en-US" sz="2000" dirty="0"/>
              <a:t>影響互聯網並監督其運營的組織包括：</a:t>
            </a:r>
            <a:endParaRPr lang="en-US" altLang="zh-TW" sz="2000" dirty="0"/>
          </a:p>
        </p:txBody>
      </p:sp>
    </p:spTree>
    <p:extLst>
      <p:ext uri="{BB962C8B-B14F-4D97-AF65-F5344CB8AC3E}">
        <p14:creationId xmlns:p14="http://schemas.microsoft.com/office/powerpoint/2010/main" val="9377931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Insight on Society: </a:t>
            </a:r>
            <a:r>
              <a:rPr lang="en-US" altLang="en-US" dirty="0"/>
              <a:t>Government Regulation and Surveillance of the Internet</a:t>
            </a:r>
            <a:endParaRPr lang="en-US" dirty="0"/>
          </a:p>
        </p:txBody>
      </p:sp>
      <p:sp>
        <p:nvSpPr>
          <p:cNvPr id="3" name="Content Placeholder 2"/>
          <p:cNvSpPr>
            <a:spLocks noGrp="1"/>
          </p:cNvSpPr>
          <p:nvPr>
            <p:ph idx="1"/>
          </p:nvPr>
        </p:nvSpPr>
        <p:spPr/>
        <p:txBody>
          <a:bodyPr/>
          <a:lstStyle/>
          <a:p>
            <a:r>
              <a:rPr lang="en-US" dirty="0"/>
              <a:t>Class discussion:</a:t>
            </a:r>
          </a:p>
          <a:p>
            <a:pPr lvl="1">
              <a:defRPr/>
            </a:pPr>
            <a:r>
              <a:rPr lang="en-US" altLang="en-US" dirty="0"/>
              <a:t>How is it possible for any government to </a:t>
            </a:r>
            <a:r>
              <a:rPr lang="ja-JP" altLang="en-US" dirty="0"/>
              <a:t>“</a:t>
            </a:r>
            <a:r>
              <a:rPr lang="en-US" altLang="ja-JP" dirty="0"/>
              <a:t>control</a:t>
            </a:r>
            <a:r>
              <a:rPr lang="ja-JP" altLang="en-US" dirty="0"/>
              <a:t>”</a:t>
            </a:r>
            <a:r>
              <a:rPr lang="en-US" altLang="ja-JP" dirty="0"/>
              <a:t> or censor the Web?</a:t>
            </a:r>
          </a:p>
          <a:p>
            <a:pPr lvl="1">
              <a:defRPr/>
            </a:pPr>
            <a:r>
              <a:rPr lang="en-US" altLang="en-US" dirty="0"/>
              <a:t>Does the Chinese government, or the U.S. government, have the right to censor content on the Web?</a:t>
            </a:r>
          </a:p>
          <a:p>
            <a:pPr lvl="1">
              <a:defRPr/>
            </a:pPr>
            <a:r>
              <a:rPr lang="en-US" altLang="en-US" dirty="0"/>
              <a:t>How should U.S. companies deal with governments that want to censor content?</a:t>
            </a:r>
          </a:p>
          <a:p>
            <a:pPr lvl="1">
              <a:defRPr/>
            </a:pPr>
            <a:r>
              <a:rPr lang="en-US" altLang="en-US" dirty="0"/>
              <a:t>What would happen to e-commerce if the existing Web split into a different Web for each country? </a:t>
            </a:r>
          </a:p>
          <a:p>
            <a:pPr lvl="2"/>
            <a:endParaRPr lang="en-US" dirty="0"/>
          </a:p>
        </p:txBody>
      </p:sp>
      <p:sp>
        <p:nvSpPr>
          <p:cNvPr id="4" name="文字方塊 3"/>
          <p:cNvSpPr txBox="1"/>
          <p:nvPr/>
        </p:nvSpPr>
        <p:spPr>
          <a:xfrm>
            <a:off x="457200" y="1290918"/>
            <a:ext cx="4267200" cy="400110"/>
          </a:xfrm>
          <a:prstGeom prst="rect">
            <a:avLst/>
          </a:prstGeom>
          <a:solidFill>
            <a:srgbClr val="FFFF00"/>
          </a:solidFill>
        </p:spPr>
        <p:txBody>
          <a:bodyPr wrap="square" rtlCol="0">
            <a:spAutoFit/>
          </a:bodyPr>
          <a:lstStyle/>
          <a:p>
            <a:r>
              <a:rPr lang="zh-TW" altLang="en-US" sz="2000" dirty="0"/>
              <a:t>社會的看法 </a:t>
            </a:r>
            <a:r>
              <a:rPr lang="en-US" altLang="zh-TW" sz="2000" dirty="0"/>
              <a:t>:</a:t>
            </a:r>
            <a:r>
              <a:rPr lang="zh-TW" altLang="en-US" sz="2000" dirty="0"/>
              <a:t> 政府對網際網路的監管</a:t>
            </a:r>
          </a:p>
        </p:txBody>
      </p:sp>
      <p:sp>
        <p:nvSpPr>
          <p:cNvPr id="5" name="文字方塊 4"/>
          <p:cNvSpPr txBox="1"/>
          <p:nvPr/>
        </p:nvSpPr>
        <p:spPr>
          <a:xfrm>
            <a:off x="723900" y="4800600"/>
            <a:ext cx="7429500" cy="1508105"/>
          </a:xfrm>
          <a:prstGeom prst="rect">
            <a:avLst/>
          </a:prstGeom>
          <a:solidFill>
            <a:srgbClr val="FFFF00"/>
          </a:solidFill>
        </p:spPr>
        <p:txBody>
          <a:bodyPr wrap="square" rtlCol="0">
            <a:spAutoFit/>
          </a:bodyPr>
          <a:lstStyle/>
          <a:p>
            <a:r>
              <a:rPr lang="zh-TW" altLang="en-US" sz="2000" b="1" dirty="0"/>
              <a:t>課堂討論</a:t>
            </a:r>
            <a:endParaRPr lang="en-US" altLang="zh-TW" sz="2000" b="1" dirty="0"/>
          </a:p>
          <a:p>
            <a:pPr marL="0" lvl="1"/>
            <a:r>
              <a:rPr lang="zh-TW" altLang="en-US" dirty="0"/>
              <a:t>政府如何“控制”或審查網絡？</a:t>
            </a:r>
            <a:endParaRPr lang="en-US" altLang="zh-TW" dirty="0"/>
          </a:p>
          <a:p>
            <a:pPr marL="0" lvl="1"/>
            <a:r>
              <a:rPr lang="zh-TW" altLang="en-US" dirty="0"/>
              <a:t>中國政府或美國政府是否有權審查網絡上的內容？</a:t>
            </a:r>
            <a:endParaRPr lang="en-US" altLang="en-US" dirty="0"/>
          </a:p>
          <a:p>
            <a:pPr marL="0" lvl="1"/>
            <a:r>
              <a:rPr lang="zh-TW" altLang="en-US" dirty="0"/>
              <a:t>美國公司應該如何處理想要審查內容的政府？</a:t>
            </a:r>
            <a:endParaRPr lang="en-US" altLang="en-US" dirty="0"/>
          </a:p>
          <a:p>
            <a:pPr marL="0" lvl="1"/>
            <a:r>
              <a:rPr lang="zh-TW" altLang="en-US" dirty="0"/>
              <a:t>如果現有網絡為每個國家分裂成不同的網絡，電子商務會發生什麼？</a:t>
            </a:r>
            <a:endParaRPr lang="en-US" altLang="ja-JP" dirty="0"/>
          </a:p>
        </p:txBody>
      </p:sp>
    </p:spTree>
    <p:extLst>
      <p:ext uri="{BB962C8B-B14F-4D97-AF65-F5344CB8AC3E}">
        <p14:creationId xmlns:p14="http://schemas.microsoft.com/office/powerpoint/2010/main" val="2625992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earning Objectives"/>
          <p:cNvSpPr>
            <a:spLocks noGrp="1"/>
          </p:cNvSpPr>
          <p:nvPr>
            <p:ph type="title"/>
          </p:nvPr>
        </p:nvSpPr>
        <p:spPr/>
        <p:txBody>
          <a:bodyPr/>
          <a:lstStyle/>
          <a:p>
            <a:r>
              <a:rPr lang="en-US" b="1" dirty="0"/>
              <a:t>Learning Objectives</a:t>
            </a:r>
          </a:p>
        </p:txBody>
      </p:sp>
      <p:sp>
        <p:nvSpPr>
          <p:cNvPr id="3" name="Learning Objective List"/>
          <p:cNvSpPr>
            <a:spLocks noGrp="1"/>
          </p:cNvSpPr>
          <p:nvPr>
            <p:ph idx="1"/>
          </p:nvPr>
        </p:nvSpPr>
        <p:spPr/>
        <p:txBody>
          <a:bodyPr/>
          <a:lstStyle/>
          <a:p>
            <a:pPr>
              <a:buClr>
                <a:schemeClr val="bg1"/>
              </a:buClr>
            </a:pPr>
            <a:r>
              <a:rPr lang="en-US" b="1" dirty="0">
                <a:solidFill>
                  <a:srgbClr val="007FA3"/>
                </a:solidFill>
              </a:rPr>
              <a:t>3.1</a:t>
            </a:r>
            <a:r>
              <a:rPr lang="en-US" dirty="0"/>
              <a:t> Discuss the origins of, and the key technology concepts behind, the Internet.</a:t>
            </a:r>
          </a:p>
          <a:p>
            <a:pPr>
              <a:buClr>
                <a:schemeClr val="bg1"/>
              </a:buClr>
            </a:pPr>
            <a:r>
              <a:rPr lang="en-US" b="1" dirty="0">
                <a:solidFill>
                  <a:srgbClr val="007FA3"/>
                </a:solidFill>
              </a:rPr>
              <a:t>3.2</a:t>
            </a:r>
            <a:r>
              <a:rPr lang="en-US" b="1" dirty="0">
                <a:solidFill>
                  <a:schemeClr val="accent1"/>
                </a:solidFill>
              </a:rPr>
              <a:t> </a:t>
            </a:r>
            <a:r>
              <a:rPr lang="en-US" dirty="0"/>
              <a:t>Explain the current structure of the Internet.</a:t>
            </a:r>
          </a:p>
          <a:p>
            <a:r>
              <a:rPr lang="en-US" b="1" dirty="0">
                <a:solidFill>
                  <a:srgbClr val="007FA3"/>
                </a:solidFill>
              </a:rPr>
              <a:t>3.3</a:t>
            </a:r>
            <a:r>
              <a:rPr lang="en-US" dirty="0"/>
              <a:t> Understand the limitations of today’s Internet and the potential capabilities of the</a:t>
            </a:r>
          </a:p>
          <a:p>
            <a:r>
              <a:rPr lang="en-US" dirty="0"/>
              <a:t>Internet of the future.</a:t>
            </a:r>
          </a:p>
          <a:p>
            <a:r>
              <a:rPr lang="en-US" b="1" dirty="0">
                <a:solidFill>
                  <a:srgbClr val="007FA3"/>
                </a:solidFill>
              </a:rPr>
              <a:t>3.4</a:t>
            </a:r>
            <a:r>
              <a:rPr lang="en-US" b="1" dirty="0">
                <a:solidFill>
                  <a:schemeClr val="accent1"/>
                </a:solidFill>
              </a:rPr>
              <a:t> </a:t>
            </a:r>
            <a:r>
              <a:rPr lang="en-US" dirty="0"/>
              <a:t>Understand how the Web works.</a:t>
            </a:r>
          </a:p>
          <a:p>
            <a:r>
              <a:rPr lang="en-US" b="1" dirty="0">
                <a:solidFill>
                  <a:srgbClr val="007FA3"/>
                </a:solidFill>
              </a:rPr>
              <a:t>3.5 </a:t>
            </a:r>
            <a:r>
              <a:rPr lang="en-US" dirty="0"/>
              <a:t>Describe how Internet and web features and services support e-commerce.</a:t>
            </a:r>
          </a:p>
          <a:p>
            <a:r>
              <a:rPr lang="en-US" b="1" dirty="0">
                <a:solidFill>
                  <a:srgbClr val="007FA3"/>
                </a:solidFill>
              </a:rPr>
              <a:t>3.6 </a:t>
            </a:r>
            <a:r>
              <a:rPr lang="en-US" dirty="0"/>
              <a:t>Understand the impact of mobile applications.</a:t>
            </a:r>
          </a:p>
        </p:txBody>
      </p:sp>
      <p:sp>
        <p:nvSpPr>
          <p:cNvPr id="4" name="文字方塊 3"/>
          <p:cNvSpPr txBox="1"/>
          <p:nvPr/>
        </p:nvSpPr>
        <p:spPr>
          <a:xfrm>
            <a:off x="457200" y="456235"/>
            <a:ext cx="1143000" cy="307777"/>
          </a:xfrm>
          <a:prstGeom prst="rect">
            <a:avLst/>
          </a:prstGeom>
          <a:solidFill>
            <a:srgbClr val="FFFF00"/>
          </a:solidFill>
        </p:spPr>
        <p:txBody>
          <a:bodyPr wrap="square" rtlCol="0">
            <a:spAutoFit/>
          </a:bodyPr>
          <a:lstStyle/>
          <a:p>
            <a:pPr algn="ctr"/>
            <a:r>
              <a:rPr lang="zh-TW" altLang="en-US" sz="1400" dirty="0"/>
              <a:t>學習目標</a:t>
            </a:r>
          </a:p>
        </p:txBody>
      </p:sp>
      <p:sp>
        <p:nvSpPr>
          <p:cNvPr id="5" name="文字方塊 4"/>
          <p:cNvSpPr txBox="1"/>
          <p:nvPr/>
        </p:nvSpPr>
        <p:spPr>
          <a:xfrm>
            <a:off x="762000" y="4422076"/>
            <a:ext cx="4419600" cy="1991635"/>
          </a:xfrm>
          <a:prstGeom prst="rect">
            <a:avLst/>
          </a:prstGeom>
          <a:solidFill>
            <a:srgbClr val="FFFF00"/>
          </a:solidFill>
        </p:spPr>
        <p:txBody>
          <a:bodyPr wrap="square" rtlCol="0">
            <a:spAutoFit/>
          </a:bodyPr>
          <a:lstStyle/>
          <a:p>
            <a:pPr>
              <a:lnSpc>
                <a:spcPct val="150000"/>
              </a:lnSpc>
            </a:pPr>
            <a:r>
              <a:rPr lang="en-US" altLang="zh-TW" sz="1400" dirty="0"/>
              <a:t>3.1</a:t>
            </a:r>
            <a:r>
              <a:rPr lang="zh-TW" altLang="en-US" sz="1400" dirty="0"/>
              <a:t>討論互聯網的起源以及背後的關鍵技術概念。</a:t>
            </a:r>
          </a:p>
          <a:p>
            <a:pPr>
              <a:lnSpc>
                <a:spcPct val="150000"/>
              </a:lnSpc>
            </a:pPr>
            <a:r>
              <a:rPr lang="en-US" altLang="zh-TW" sz="1400" dirty="0"/>
              <a:t>3.2</a:t>
            </a:r>
            <a:r>
              <a:rPr lang="zh-TW" altLang="en-US" sz="1400" dirty="0"/>
              <a:t>解釋當前互聯網的結構。</a:t>
            </a:r>
          </a:p>
          <a:p>
            <a:pPr>
              <a:lnSpc>
                <a:spcPct val="150000"/>
              </a:lnSpc>
            </a:pPr>
            <a:r>
              <a:rPr lang="en-US" altLang="zh-TW" sz="1400" dirty="0"/>
              <a:t>3.3</a:t>
            </a:r>
            <a:r>
              <a:rPr lang="zh-TW" altLang="en-US" sz="1400" dirty="0"/>
              <a:t>了解當今互聯網的局限性和未來互聯網的潛在能力。</a:t>
            </a:r>
            <a:r>
              <a:rPr lang="en-US" altLang="zh-TW" sz="1400" dirty="0"/>
              <a:t>3.4</a:t>
            </a:r>
            <a:r>
              <a:rPr lang="zh-TW" altLang="en-US" sz="1400" dirty="0"/>
              <a:t>了解網絡的工作原理。</a:t>
            </a:r>
          </a:p>
          <a:p>
            <a:pPr>
              <a:lnSpc>
                <a:spcPct val="150000"/>
              </a:lnSpc>
            </a:pPr>
            <a:r>
              <a:rPr lang="en-US" altLang="zh-TW" sz="1400" dirty="0"/>
              <a:t>3.5</a:t>
            </a:r>
            <a:r>
              <a:rPr lang="zh-TW" altLang="en-US" sz="1400" dirty="0"/>
              <a:t>描述互聯網和網絡功能和服務如何支持電子商務。</a:t>
            </a:r>
          </a:p>
          <a:p>
            <a:pPr>
              <a:lnSpc>
                <a:spcPct val="150000"/>
              </a:lnSpc>
            </a:pPr>
            <a:r>
              <a:rPr lang="en-US" altLang="zh-TW" sz="1400" dirty="0"/>
              <a:t>3.6</a:t>
            </a:r>
            <a:r>
              <a:rPr lang="zh-TW" altLang="en-US" sz="1400" dirty="0"/>
              <a:t>了解移動應用程序的影響。</a:t>
            </a:r>
          </a:p>
        </p:txBody>
      </p:sp>
    </p:spTree>
    <p:extLst>
      <p:ext uri="{BB962C8B-B14F-4D97-AF65-F5344CB8AC3E}">
        <p14:creationId xmlns:p14="http://schemas.microsoft.com/office/powerpoint/2010/main" val="42608799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the Current Internet</a:t>
            </a:r>
          </a:p>
        </p:txBody>
      </p:sp>
      <p:sp>
        <p:nvSpPr>
          <p:cNvPr id="3" name="Content Placeholder 2"/>
          <p:cNvSpPr>
            <a:spLocks noGrp="1"/>
          </p:cNvSpPr>
          <p:nvPr>
            <p:ph idx="1"/>
          </p:nvPr>
        </p:nvSpPr>
        <p:spPr/>
        <p:txBody>
          <a:bodyPr/>
          <a:lstStyle/>
          <a:p>
            <a:r>
              <a:rPr lang="en-US" dirty="0"/>
              <a:t>Bandwidth limitations</a:t>
            </a:r>
          </a:p>
          <a:p>
            <a:pPr lvl="1"/>
            <a:r>
              <a:rPr lang="en-US" dirty="0"/>
              <a:t>Slow peak-hour service</a:t>
            </a:r>
          </a:p>
          <a:p>
            <a:r>
              <a:rPr lang="en-US" dirty="0"/>
              <a:t>Quality of service limitations</a:t>
            </a:r>
          </a:p>
          <a:p>
            <a:pPr lvl="1"/>
            <a:r>
              <a:rPr lang="en-US" dirty="0"/>
              <a:t>Latency</a:t>
            </a:r>
          </a:p>
          <a:p>
            <a:r>
              <a:rPr lang="en-US" dirty="0"/>
              <a:t>Network architecture limitations</a:t>
            </a:r>
          </a:p>
          <a:p>
            <a:pPr lvl="1"/>
            <a:r>
              <a:rPr lang="en-US" dirty="0"/>
              <a:t>Identical requests are processed individually</a:t>
            </a:r>
          </a:p>
          <a:p>
            <a:r>
              <a:rPr lang="en-US" dirty="0"/>
              <a:t>Wired Internet</a:t>
            </a:r>
          </a:p>
          <a:p>
            <a:pPr lvl="1"/>
            <a:r>
              <a:rPr lang="en-US" dirty="0"/>
              <a:t>Copper and expensive fiber-optic cables</a:t>
            </a:r>
          </a:p>
        </p:txBody>
      </p:sp>
      <p:sp>
        <p:nvSpPr>
          <p:cNvPr id="4" name="文字方塊 3"/>
          <p:cNvSpPr txBox="1"/>
          <p:nvPr/>
        </p:nvSpPr>
        <p:spPr>
          <a:xfrm>
            <a:off x="609600" y="381000"/>
            <a:ext cx="2819400" cy="400110"/>
          </a:xfrm>
          <a:prstGeom prst="rect">
            <a:avLst/>
          </a:prstGeom>
          <a:solidFill>
            <a:srgbClr val="FFFF00"/>
          </a:solidFill>
        </p:spPr>
        <p:txBody>
          <a:bodyPr wrap="square" rtlCol="0">
            <a:spAutoFit/>
          </a:bodyPr>
          <a:lstStyle/>
          <a:p>
            <a:r>
              <a:rPr lang="zh-TW" altLang="en-US" sz="2000" dirty="0"/>
              <a:t>當前網際網路的侷限性</a:t>
            </a:r>
          </a:p>
        </p:txBody>
      </p:sp>
      <p:sp>
        <p:nvSpPr>
          <p:cNvPr id="6" name="文字方塊 5"/>
          <p:cNvSpPr txBox="1"/>
          <p:nvPr/>
        </p:nvSpPr>
        <p:spPr>
          <a:xfrm>
            <a:off x="6248400" y="1586753"/>
            <a:ext cx="2667000" cy="3970318"/>
          </a:xfrm>
          <a:prstGeom prst="rect">
            <a:avLst/>
          </a:prstGeom>
          <a:solidFill>
            <a:srgbClr val="FFFF00"/>
          </a:solidFill>
        </p:spPr>
        <p:txBody>
          <a:bodyPr wrap="square" rtlCol="0">
            <a:spAutoFit/>
          </a:bodyPr>
          <a:lstStyle/>
          <a:p>
            <a:r>
              <a:rPr lang="zh-TW" altLang="en-US" sz="2000" b="1" dirty="0">
                <a:latin typeface="+mn-ea"/>
              </a:rPr>
              <a:t>頻寬限制</a:t>
            </a:r>
            <a:endParaRPr lang="en-US" altLang="zh-TW" sz="2000" b="1" dirty="0">
              <a:latin typeface="+mn-ea"/>
            </a:endParaRPr>
          </a:p>
          <a:p>
            <a:r>
              <a:rPr lang="zh-TW" altLang="en-US" dirty="0">
                <a:latin typeface="+mn-ea"/>
              </a:rPr>
              <a:t>高峰時期緩慢的服務</a:t>
            </a:r>
            <a:endParaRPr lang="en-US" altLang="zh-TW" dirty="0">
              <a:latin typeface="+mn-ea"/>
            </a:endParaRPr>
          </a:p>
          <a:p>
            <a:endParaRPr lang="en-US" altLang="zh-TW" sz="2000" dirty="0">
              <a:latin typeface="+mn-ea"/>
            </a:endParaRPr>
          </a:p>
          <a:p>
            <a:r>
              <a:rPr lang="zh-TW" altLang="en-US" sz="2000" b="1" dirty="0">
                <a:latin typeface="+mn-ea"/>
              </a:rPr>
              <a:t>服務品質限制</a:t>
            </a:r>
            <a:endParaRPr lang="en-US" altLang="zh-TW" sz="2000" b="1" dirty="0">
              <a:latin typeface="+mn-ea"/>
            </a:endParaRPr>
          </a:p>
          <a:p>
            <a:pPr marL="0" lvl="1"/>
            <a:r>
              <a:rPr lang="zh-TW" altLang="en-US" dirty="0">
                <a:latin typeface="+mn-ea"/>
              </a:rPr>
              <a:t>潛伏</a:t>
            </a:r>
            <a:endParaRPr lang="en-US" altLang="zh-TW" dirty="0">
              <a:latin typeface="+mn-ea"/>
            </a:endParaRPr>
          </a:p>
          <a:p>
            <a:pPr marL="0" lvl="1"/>
            <a:endParaRPr lang="en-US" altLang="zh-TW" sz="2000" dirty="0">
              <a:latin typeface="+mn-ea"/>
            </a:endParaRPr>
          </a:p>
          <a:p>
            <a:endParaRPr lang="en-US" altLang="zh-TW" sz="2000" dirty="0">
              <a:latin typeface="+mn-ea"/>
            </a:endParaRPr>
          </a:p>
          <a:p>
            <a:r>
              <a:rPr lang="zh-TW" altLang="en-US" sz="2000" b="1" dirty="0">
                <a:latin typeface="+mn-ea"/>
              </a:rPr>
              <a:t>網路架構限制</a:t>
            </a:r>
            <a:endParaRPr lang="en-US" altLang="zh-TW" sz="2000" b="1" dirty="0">
              <a:latin typeface="+mn-ea"/>
            </a:endParaRPr>
          </a:p>
          <a:p>
            <a:pPr marL="0" lvl="1"/>
            <a:r>
              <a:rPr lang="zh-TW" altLang="en-US" dirty="0">
                <a:latin typeface="+mn-ea"/>
              </a:rPr>
              <a:t>相同的請求被單獨處理</a:t>
            </a:r>
            <a:endParaRPr lang="en-US" altLang="zh-TW" dirty="0">
              <a:latin typeface="+mn-ea"/>
            </a:endParaRPr>
          </a:p>
          <a:p>
            <a:endParaRPr lang="en-US" altLang="zh-TW" sz="2000" dirty="0">
              <a:latin typeface="+mn-ea"/>
            </a:endParaRPr>
          </a:p>
          <a:p>
            <a:endParaRPr lang="en-US" altLang="zh-TW" sz="2000" b="1" dirty="0">
              <a:latin typeface="+mn-ea"/>
            </a:endParaRPr>
          </a:p>
          <a:p>
            <a:r>
              <a:rPr lang="zh-TW" altLang="en-US" sz="2000" b="1" dirty="0">
                <a:latin typeface="+mn-ea"/>
              </a:rPr>
              <a:t>有線網際網路</a:t>
            </a:r>
            <a:endParaRPr lang="en-US" altLang="zh-TW" sz="2000" b="1" dirty="0">
              <a:latin typeface="+mn-ea"/>
            </a:endParaRPr>
          </a:p>
          <a:p>
            <a:pPr marL="0" lvl="1"/>
            <a:r>
              <a:rPr lang="zh-TW" altLang="en-US" dirty="0">
                <a:latin typeface="+mn-ea"/>
              </a:rPr>
              <a:t>銅纜和昂貴的光纖電纜</a:t>
            </a:r>
            <a:endParaRPr lang="en-US" altLang="zh-TW" dirty="0">
              <a:latin typeface="+mn-ea"/>
            </a:endParaRPr>
          </a:p>
        </p:txBody>
      </p:sp>
    </p:spTree>
    <p:extLst>
      <p:ext uri="{BB962C8B-B14F-4D97-AF65-F5344CB8AC3E}">
        <p14:creationId xmlns:p14="http://schemas.microsoft.com/office/powerpoint/2010/main" val="26306497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Internet2 Project</a:t>
            </a:r>
          </a:p>
        </p:txBody>
      </p:sp>
      <p:sp>
        <p:nvSpPr>
          <p:cNvPr id="3" name="Content Placeholder 2"/>
          <p:cNvSpPr>
            <a:spLocks noGrp="1"/>
          </p:cNvSpPr>
          <p:nvPr>
            <p:ph idx="1"/>
          </p:nvPr>
        </p:nvSpPr>
        <p:spPr/>
        <p:txBody>
          <a:bodyPr/>
          <a:lstStyle/>
          <a:p>
            <a:r>
              <a:rPr lang="en-US" dirty="0"/>
              <a:t>Consortium of 450+ institutions collaborating to facilitate revolutionary Internet technologies</a:t>
            </a:r>
          </a:p>
          <a:p>
            <a:r>
              <a:rPr lang="en-US" dirty="0"/>
              <a:t>Primary goals:</a:t>
            </a:r>
          </a:p>
          <a:p>
            <a:pPr lvl="1"/>
            <a:r>
              <a:rPr lang="en-US" dirty="0"/>
              <a:t>Provides leading-edge very-high-speed network for national research community</a:t>
            </a:r>
          </a:p>
          <a:p>
            <a:pPr lvl="1"/>
            <a:r>
              <a:rPr lang="en-US" dirty="0"/>
              <a:t>Environment for developing and testing new technologies</a:t>
            </a:r>
          </a:p>
          <a:p>
            <a:pPr lvl="1"/>
            <a:r>
              <a:rPr lang="en-US" dirty="0"/>
              <a:t>Distributed and collaborative computing environments for sciences, health, arts, and humanities initiatives</a:t>
            </a:r>
          </a:p>
        </p:txBody>
      </p:sp>
      <p:sp>
        <p:nvSpPr>
          <p:cNvPr id="4" name="文字方塊 3"/>
          <p:cNvSpPr txBox="1"/>
          <p:nvPr/>
        </p:nvSpPr>
        <p:spPr>
          <a:xfrm>
            <a:off x="4648200" y="762000"/>
            <a:ext cx="1447800" cy="400110"/>
          </a:xfrm>
          <a:prstGeom prst="rect">
            <a:avLst/>
          </a:prstGeom>
          <a:solidFill>
            <a:srgbClr val="FFFF00"/>
          </a:solidFill>
        </p:spPr>
        <p:txBody>
          <a:bodyPr wrap="square" rtlCol="0">
            <a:spAutoFit/>
          </a:bodyPr>
          <a:lstStyle/>
          <a:p>
            <a:r>
              <a:rPr lang="zh-TW" altLang="en-US" sz="2000" dirty="0"/>
              <a:t>網際網路</a:t>
            </a:r>
            <a:r>
              <a:rPr lang="en-US" altLang="zh-TW" sz="2000" dirty="0"/>
              <a:t>2</a:t>
            </a:r>
            <a:endParaRPr lang="zh-TW" altLang="en-US" sz="2000" dirty="0" err="1"/>
          </a:p>
        </p:txBody>
      </p:sp>
      <p:sp>
        <p:nvSpPr>
          <p:cNvPr id="5" name="文字方塊 4"/>
          <p:cNvSpPr txBox="1"/>
          <p:nvPr/>
        </p:nvSpPr>
        <p:spPr>
          <a:xfrm>
            <a:off x="914400" y="4858871"/>
            <a:ext cx="6705600" cy="1538883"/>
          </a:xfrm>
          <a:prstGeom prst="rect">
            <a:avLst/>
          </a:prstGeom>
          <a:solidFill>
            <a:srgbClr val="FFFF00"/>
          </a:solidFill>
        </p:spPr>
        <p:txBody>
          <a:bodyPr wrap="square" rtlCol="0">
            <a:spAutoFit/>
          </a:bodyPr>
          <a:lstStyle/>
          <a:p>
            <a:r>
              <a:rPr lang="en-US" altLang="zh-TW" sz="2000" b="1" dirty="0">
                <a:latin typeface="+mn-ea"/>
              </a:rPr>
              <a:t>450</a:t>
            </a:r>
            <a:r>
              <a:rPr lang="zh-TW" altLang="en-US" sz="2000" b="1" dirty="0">
                <a:latin typeface="+mn-ea"/>
              </a:rPr>
              <a:t>多個機構的聯合體協作促進革命性的網路技術</a:t>
            </a:r>
            <a:endParaRPr lang="en-US" altLang="zh-TW" sz="2000" b="1" dirty="0">
              <a:latin typeface="+mn-ea"/>
            </a:endParaRPr>
          </a:p>
          <a:p>
            <a:r>
              <a:rPr lang="zh-TW" altLang="en-US" sz="2000" b="1" dirty="0">
                <a:latin typeface="+mn-ea"/>
              </a:rPr>
              <a:t>主要目標</a:t>
            </a:r>
            <a:endParaRPr lang="en-US" altLang="zh-TW" sz="2000" b="1" dirty="0">
              <a:latin typeface="+mn-ea"/>
            </a:endParaRPr>
          </a:p>
          <a:p>
            <a:r>
              <a:rPr lang="zh-TW" altLang="en-US" dirty="0">
                <a:latin typeface="+mn-ea"/>
              </a:rPr>
              <a:t>為國家研究機構提供領先的高速網絡</a:t>
            </a:r>
            <a:endParaRPr lang="en-US" altLang="zh-TW" dirty="0">
              <a:latin typeface="+mn-ea"/>
            </a:endParaRPr>
          </a:p>
          <a:p>
            <a:pPr marL="0" lvl="1"/>
            <a:r>
              <a:rPr lang="zh-TW" altLang="en-US" dirty="0">
                <a:latin typeface="+mn-ea"/>
              </a:rPr>
              <a:t>開發和測試新技術的環境</a:t>
            </a:r>
            <a:endParaRPr lang="en-US" altLang="zh-TW" dirty="0">
              <a:latin typeface="+mn-ea"/>
            </a:endParaRPr>
          </a:p>
          <a:p>
            <a:pPr marL="0" lvl="1"/>
            <a:r>
              <a:rPr lang="zh-TW" altLang="en-US" dirty="0">
                <a:latin typeface="+mn-ea"/>
              </a:rPr>
              <a:t>用於科學，健康，藝術和人文活動的分佈式和協作式計算環境</a:t>
            </a:r>
            <a:endParaRPr lang="en-US" altLang="zh-TW" dirty="0">
              <a:latin typeface="+mn-ea"/>
            </a:endParaRPr>
          </a:p>
        </p:txBody>
      </p:sp>
    </p:spTree>
    <p:extLst>
      <p:ext uri="{BB962C8B-B14F-4D97-AF65-F5344CB8AC3E}">
        <p14:creationId xmlns:p14="http://schemas.microsoft.com/office/powerpoint/2010/main" val="2704191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First Mile and the Last Mile</a:t>
            </a:r>
          </a:p>
        </p:txBody>
      </p:sp>
      <p:sp>
        <p:nvSpPr>
          <p:cNvPr id="3" name="Content Placeholder 2"/>
          <p:cNvSpPr>
            <a:spLocks noGrp="1"/>
          </p:cNvSpPr>
          <p:nvPr>
            <p:ph idx="1"/>
          </p:nvPr>
        </p:nvSpPr>
        <p:spPr/>
        <p:txBody>
          <a:bodyPr/>
          <a:lstStyle/>
          <a:p>
            <a:r>
              <a:rPr lang="en-US" dirty="0"/>
              <a:t>GENI Initiative</a:t>
            </a:r>
          </a:p>
          <a:p>
            <a:pPr lvl="1"/>
            <a:r>
              <a:rPr lang="en-US" dirty="0"/>
              <a:t>Initiated by NSF, transitioning to community governance</a:t>
            </a:r>
          </a:p>
          <a:p>
            <a:pPr lvl="1"/>
            <a:r>
              <a:rPr lang="en-US" dirty="0"/>
              <a:t>Virtual lab for developing new core functionality for Internet</a:t>
            </a:r>
          </a:p>
          <a:p>
            <a:r>
              <a:rPr lang="en-US" dirty="0"/>
              <a:t>Most significant private initiatives</a:t>
            </a:r>
          </a:p>
          <a:p>
            <a:pPr lvl="1"/>
            <a:r>
              <a:rPr lang="en-US" dirty="0">
                <a:solidFill>
                  <a:srgbClr val="FF0000"/>
                </a:solidFill>
              </a:rPr>
              <a:t>Fiber optic trunk-line bandwidth (first mile)</a:t>
            </a:r>
          </a:p>
          <a:p>
            <a:pPr lvl="1"/>
            <a:r>
              <a:rPr lang="en-US" dirty="0">
                <a:solidFill>
                  <a:srgbClr val="00B050"/>
                </a:solidFill>
              </a:rPr>
              <a:t>Wireless internet services (last mile)</a:t>
            </a:r>
          </a:p>
        </p:txBody>
      </p:sp>
      <p:sp>
        <p:nvSpPr>
          <p:cNvPr id="4" name="文字方塊 3"/>
          <p:cNvSpPr txBox="1"/>
          <p:nvPr/>
        </p:nvSpPr>
        <p:spPr>
          <a:xfrm>
            <a:off x="609600" y="381000"/>
            <a:ext cx="2895600" cy="400110"/>
          </a:xfrm>
          <a:prstGeom prst="rect">
            <a:avLst/>
          </a:prstGeom>
          <a:solidFill>
            <a:srgbClr val="FFFF00"/>
          </a:solidFill>
        </p:spPr>
        <p:txBody>
          <a:bodyPr wrap="square" rtlCol="0">
            <a:spAutoFit/>
          </a:bodyPr>
          <a:lstStyle/>
          <a:p>
            <a:r>
              <a:rPr lang="zh-TW" altLang="en-US" sz="2000" dirty="0"/>
              <a:t>第一英里及最後一英里</a:t>
            </a:r>
          </a:p>
        </p:txBody>
      </p:sp>
      <p:sp>
        <p:nvSpPr>
          <p:cNvPr id="6" name="文字方塊 5"/>
          <p:cNvSpPr txBox="1"/>
          <p:nvPr/>
        </p:nvSpPr>
        <p:spPr>
          <a:xfrm>
            <a:off x="838200" y="4267200"/>
            <a:ext cx="5029200" cy="1815882"/>
          </a:xfrm>
          <a:prstGeom prst="rect">
            <a:avLst/>
          </a:prstGeom>
          <a:solidFill>
            <a:srgbClr val="FFFF00"/>
          </a:solidFill>
        </p:spPr>
        <p:txBody>
          <a:bodyPr wrap="square" rtlCol="0">
            <a:spAutoFit/>
          </a:bodyPr>
          <a:lstStyle/>
          <a:p>
            <a:r>
              <a:rPr lang="en-US" altLang="zh-TW" sz="2000" b="1" dirty="0">
                <a:latin typeface="+mn-ea"/>
              </a:rPr>
              <a:t>GENI</a:t>
            </a:r>
            <a:r>
              <a:rPr lang="zh-TW" altLang="en-US" sz="2000" b="1" dirty="0">
                <a:latin typeface="+mn-ea"/>
              </a:rPr>
              <a:t>倡議</a:t>
            </a:r>
            <a:endParaRPr lang="en-US" altLang="zh-TW" sz="2000" b="1" dirty="0">
              <a:latin typeface="+mn-ea"/>
            </a:endParaRPr>
          </a:p>
          <a:p>
            <a:pPr marL="0" lvl="1"/>
            <a:r>
              <a:rPr lang="zh-TW" altLang="en-US" dirty="0">
                <a:latin typeface="+mn-ea"/>
              </a:rPr>
              <a:t>由美國國家科學基金會啟動，過渡到社區治理</a:t>
            </a:r>
            <a:endParaRPr lang="en-US" altLang="zh-TW" dirty="0">
              <a:latin typeface="+mn-ea"/>
            </a:endParaRPr>
          </a:p>
          <a:p>
            <a:pPr marL="0" lvl="1"/>
            <a:r>
              <a:rPr lang="zh-TW" altLang="en-US" dirty="0">
                <a:latin typeface="+mn-ea"/>
              </a:rPr>
              <a:t>開發網際網路新核心功能的虛擬實驗室</a:t>
            </a:r>
            <a:endParaRPr lang="en-US" altLang="zh-TW" dirty="0">
              <a:latin typeface="+mn-ea"/>
            </a:endParaRPr>
          </a:p>
          <a:p>
            <a:r>
              <a:rPr lang="zh-TW" altLang="en-US" sz="2000" b="1" dirty="0">
                <a:latin typeface="+mn-ea"/>
              </a:rPr>
              <a:t>最重要的私人倡議</a:t>
            </a:r>
            <a:endParaRPr lang="en-US" altLang="zh-TW" sz="2000" b="1" dirty="0">
              <a:latin typeface="+mn-ea"/>
            </a:endParaRPr>
          </a:p>
          <a:p>
            <a:pPr marL="0" lvl="1"/>
            <a:r>
              <a:rPr lang="zh-TW" altLang="en-US" dirty="0">
                <a:latin typeface="+mn-ea"/>
              </a:rPr>
              <a:t>光纖幹線頻寬 </a:t>
            </a:r>
            <a:r>
              <a:rPr lang="en-US" altLang="zh-TW" dirty="0">
                <a:latin typeface="+mn-ea"/>
              </a:rPr>
              <a:t>(</a:t>
            </a:r>
            <a:r>
              <a:rPr lang="zh-TW" altLang="en-US" dirty="0">
                <a:latin typeface="+mn-ea"/>
              </a:rPr>
              <a:t>第一英里</a:t>
            </a:r>
            <a:r>
              <a:rPr lang="en-US" altLang="zh-TW" dirty="0">
                <a:latin typeface="+mn-ea"/>
              </a:rPr>
              <a:t>)</a:t>
            </a:r>
          </a:p>
          <a:p>
            <a:r>
              <a:rPr lang="zh-TW" altLang="en-US" dirty="0">
                <a:latin typeface="+mn-ea"/>
              </a:rPr>
              <a:t>無限網際網路服務</a:t>
            </a:r>
            <a:r>
              <a:rPr lang="en-US" altLang="zh-TW" dirty="0">
                <a:latin typeface="+mn-ea"/>
              </a:rPr>
              <a:t>(</a:t>
            </a:r>
            <a:r>
              <a:rPr lang="zh-TW" altLang="en-US" dirty="0">
                <a:latin typeface="+mn-ea"/>
              </a:rPr>
              <a:t>最後一英里</a:t>
            </a:r>
            <a:r>
              <a:rPr lang="en-US" altLang="zh-TW" dirty="0">
                <a:latin typeface="+mn-ea"/>
              </a:rPr>
              <a:t>)</a:t>
            </a:r>
            <a:endParaRPr lang="zh-TW" altLang="en-US" dirty="0" err="1">
              <a:latin typeface="+mn-ea"/>
            </a:endParaRPr>
          </a:p>
        </p:txBody>
      </p:sp>
    </p:spTree>
    <p:extLst>
      <p:ext uri="{BB962C8B-B14F-4D97-AF65-F5344CB8AC3E}">
        <p14:creationId xmlns:p14="http://schemas.microsoft.com/office/powerpoint/2010/main" val="40118072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Fiber Optics and the Bandwidth Explosion in the First Mile</a:t>
            </a:r>
            <a:endParaRPr lang="en-US" sz="1400" dirty="0">
              <a:solidFill>
                <a:schemeClr val="tx1"/>
              </a:solidFill>
            </a:endParaRPr>
          </a:p>
        </p:txBody>
      </p:sp>
      <p:sp>
        <p:nvSpPr>
          <p:cNvPr id="3" name="Content Placeholder 2"/>
          <p:cNvSpPr>
            <a:spLocks noGrp="1"/>
          </p:cNvSpPr>
          <p:nvPr>
            <p:ph idx="1"/>
          </p:nvPr>
        </p:nvSpPr>
        <p:spPr>
          <a:xfrm>
            <a:off x="457200" y="1338694"/>
            <a:ext cx="8229600" cy="5290705"/>
          </a:xfrm>
        </p:spPr>
        <p:txBody>
          <a:bodyPr/>
          <a:lstStyle/>
          <a:p>
            <a:pPr marL="0" indent="0">
              <a:buNone/>
            </a:pPr>
            <a:r>
              <a:rPr lang="ja-JP" altLang="en-US" dirty="0"/>
              <a:t>“</a:t>
            </a:r>
            <a:r>
              <a:rPr lang="en-US" altLang="ja-JP" dirty="0"/>
              <a:t>First mile</a:t>
            </a:r>
            <a:r>
              <a:rPr lang="ja-JP" altLang="en-US" dirty="0"/>
              <a:t>”</a:t>
            </a:r>
            <a:r>
              <a:rPr lang="en-US" altLang="ja-JP" dirty="0"/>
              <a:t>: Backbone Internet services that carry bulk traffic over long distances</a:t>
            </a:r>
          </a:p>
          <a:p>
            <a:pPr marL="0" indent="0">
              <a:buNone/>
            </a:pPr>
            <a:r>
              <a:rPr lang="en-US" altLang="en-US" dirty="0"/>
              <a:t>Fiber-optic cable: hundreds of glass strands that use light to transmit data</a:t>
            </a:r>
          </a:p>
          <a:p>
            <a:pPr lvl="1"/>
            <a:r>
              <a:rPr lang="en-US" altLang="en-US" dirty="0"/>
              <a:t>Faster speeds and greater bandwidth</a:t>
            </a:r>
            <a:endParaRPr lang="en-US" altLang="en-US" sz="1400" dirty="0">
              <a:latin typeface="PMingLiU" panose="02020500000000000000" pitchFamily="18" charset="-120"/>
              <a:ea typeface="PMingLiU" panose="02020500000000000000" pitchFamily="18" charset="-120"/>
            </a:endParaRPr>
          </a:p>
          <a:p>
            <a:pPr lvl="1"/>
            <a:r>
              <a:rPr lang="en-US" altLang="en-US" dirty="0"/>
              <a:t>Thinner, lighter </a:t>
            </a:r>
            <a:r>
              <a:rPr lang="en-US" altLang="en-US" dirty="0" err="1"/>
              <a:t>cablesLess</a:t>
            </a:r>
            <a:r>
              <a:rPr lang="en-US" altLang="en-US" dirty="0"/>
              <a:t> interference</a:t>
            </a:r>
          </a:p>
          <a:p>
            <a:pPr lvl="1"/>
            <a:r>
              <a:rPr lang="en-US" altLang="en-US" dirty="0"/>
              <a:t>Better data security</a:t>
            </a:r>
            <a:r>
              <a:rPr lang="zh-Hant" altLang="en-US" dirty="0"/>
              <a:t> </a:t>
            </a:r>
            <a:endParaRPr lang="en-US" altLang="zh-Hant" sz="1400" dirty="0">
              <a:latin typeface="PMingLiU" panose="02020500000000000000" pitchFamily="18" charset="-120"/>
              <a:ea typeface="PMingLiU" panose="02020500000000000000" pitchFamily="18" charset="-120"/>
            </a:endParaRPr>
          </a:p>
          <a:p>
            <a:r>
              <a:rPr lang="en-US" altLang="en-US" dirty="0"/>
              <a:t>Substantial investments in fiber optic by telecommunications firms in last decade</a:t>
            </a:r>
          </a:p>
        </p:txBody>
      </p:sp>
      <p:sp>
        <p:nvSpPr>
          <p:cNvPr id="5" name="文字方塊 4">
            <a:extLst>
              <a:ext uri="{FF2B5EF4-FFF2-40B4-BE49-F238E27FC236}">
                <a16:creationId xmlns:a16="http://schemas.microsoft.com/office/drawing/2014/main" xmlns="" id="{F283A6E7-981F-F245-AA45-F784295088A1}"/>
              </a:ext>
            </a:extLst>
          </p:cNvPr>
          <p:cNvSpPr txBox="1"/>
          <p:nvPr/>
        </p:nvSpPr>
        <p:spPr>
          <a:xfrm>
            <a:off x="1371600" y="5486400"/>
            <a:ext cx="3416320"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電信公司在過去十年中對光纖的大量投資</a:t>
            </a:r>
            <a:endParaRPr lang="en-US" altLang="en-US" sz="1400" dirty="0">
              <a:latin typeface="PMingLiU" panose="02020500000000000000" pitchFamily="18" charset="-120"/>
              <a:ea typeface="PMingLiU" panose="02020500000000000000" pitchFamily="18" charset="-120"/>
            </a:endParaRPr>
          </a:p>
        </p:txBody>
      </p:sp>
      <p:sp>
        <p:nvSpPr>
          <p:cNvPr id="6" name="文字方塊 5">
            <a:extLst>
              <a:ext uri="{FF2B5EF4-FFF2-40B4-BE49-F238E27FC236}">
                <a16:creationId xmlns:a16="http://schemas.microsoft.com/office/drawing/2014/main" xmlns="" id="{E8EED508-2878-1841-B100-73A6F4881C51}"/>
              </a:ext>
            </a:extLst>
          </p:cNvPr>
          <p:cNvSpPr txBox="1"/>
          <p:nvPr/>
        </p:nvSpPr>
        <p:spPr>
          <a:xfrm>
            <a:off x="3505200" y="887157"/>
            <a:ext cx="2339102" cy="307777"/>
          </a:xfrm>
          <a:prstGeom prst="rect">
            <a:avLst/>
          </a:prstGeom>
          <a:solidFill>
            <a:srgbClr val="FFFF00"/>
          </a:solidFill>
        </p:spPr>
        <p:txBody>
          <a:bodyPr wrap="none" rtlCol="0">
            <a:spAutoFit/>
          </a:bodyPr>
          <a:lstStyle/>
          <a:p>
            <a:r>
              <a:rPr lang="zh-Hant" altLang="en-US" sz="1400" dirty="0">
                <a:latin typeface="PMingLiU" panose="02020500000000000000" pitchFamily="18" charset="-120"/>
                <a:ea typeface="PMingLiU" panose="02020500000000000000" pitchFamily="18" charset="-120"/>
              </a:rPr>
              <a:t>光纖和頻寬爆炸</a:t>
            </a:r>
            <a:r>
              <a:rPr lang="zh-TW" altLang="zh-TW" sz="1400" dirty="0">
                <a:latin typeface="PMingLiU" panose="02020500000000000000" pitchFamily="18" charset="-120"/>
                <a:ea typeface="PMingLiU" panose="02020500000000000000" pitchFamily="18" charset="-120"/>
              </a:rPr>
              <a:t>在第一英里</a:t>
            </a:r>
            <a:endParaRPr kumimoji="1" lang="zh-TW" altLang="en-US" sz="1400" dirty="0">
              <a:latin typeface="PMingLiU" panose="02020500000000000000" pitchFamily="18" charset="-120"/>
              <a:ea typeface="PMingLiU" panose="02020500000000000000" pitchFamily="18" charset="-120"/>
            </a:endParaRPr>
          </a:p>
        </p:txBody>
      </p:sp>
      <p:sp>
        <p:nvSpPr>
          <p:cNvPr id="7" name="文字方塊 6">
            <a:extLst>
              <a:ext uri="{FF2B5EF4-FFF2-40B4-BE49-F238E27FC236}">
                <a16:creationId xmlns:a16="http://schemas.microsoft.com/office/drawing/2014/main" xmlns="" id="{28C44709-48E9-734E-9C26-CBE771FEECBA}"/>
              </a:ext>
            </a:extLst>
          </p:cNvPr>
          <p:cNvSpPr txBox="1"/>
          <p:nvPr/>
        </p:nvSpPr>
        <p:spPr>
          <a:xfrm>
            <a:off x="5355103" y="1859967"/>
            <a:ext cx="3416320"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第一英里</a:t>
            </a:r>
            <a:r>
              <a:rPr lang="zh-TW" altLang="en-US" sz="1400" dirty="0">
                <a:latin typeface="PMingLiU" panose="02020500000000000000" pitchFamily="18" charset="-120"/>
                <a:ea typeface="PMingLiU" panose="02020500000000000000" pitchFamily="18" charset="-120"/>
              </a:rPr>
              <a:t>：骨幹網路長距離傳輸大量流量</a:t>
            </a:r>
            <a:endParaRPr lang="en-US" altLang="zh-TW" sz="1400" dirty="0">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DCB03DE2-B6B4-AA40-855B-C88AC8D4AF7D}"/>
              </a:ext>
            </a:extLst>
          </p:cNvPr>
          <p:cNvSpPr txBox="1"/>
          <p:nvPr/>
        </p:nvSpPr>
        <p:spPr>
          <a:xfrm>
            <a:off x="4419600" y="2908387"/>
            <a:ext cx="3775393" cy="307777"/>
          </a:xfrm>
          <a:prstGeom prst="rect">
            <a:avLst/>
          </a:prstGeom>
          <a:solidFill>
            <a:srgbClr val="FFFF00"/>
          </a:solidFill>
        </p:spPr>
        <p:txBody>
          <a:bodyPr wrap="none" rtlCol="0">
            <a:spAutoFit/>
          </a:bodyPr>
          <a:lstStyle/>
          <a:p>
            <a:r>
              <a:rPr lang="zh-Hant" altLang="en-US" sz="1400" dirty="0">
                <a:latin typeface="PMingLiU" panose="02020500000000000000" pitchFamily="18" charset="-120"/>
                <a:ea typeface="PMingLiU" panose="02020500000000000000" pitchFamily="18" charset="-120"/>
              </a:rPr>
              <a:t>光纖電纜：</a:t>
            </a:r>
            <a:r>
              <a:rPr lang="zh-TW" altLang="en-US" sz="1400" dirty="0">
                <a:latin typeface="PMingLiU" panose="02020500000000000000" pitchFamily="18" charset="-120"/>
                <a:ea typeface="PMingLiU" panose="02020500000000000000" pitchFamily="18" charset="-120"/>
              </a:rPr>
              <a:t>數百個玻璃</a:t>
            </a:r>
            <a:r>
              <a:rPr lang="zh-Hant" altLang="en-US" sz="1400" dirty="0">
                <a:latin typeface="PMingLiU" panose="02020500000000000000" pitchFamily="18" charset="-120"/>
                <a:ea typeface="PMingLiU" panose="02020500000000000000" pitchFamily="18" charset="-120"/>
              </a:rPr>
              <a:t>纖維</a:t>
            </a:r>
            <a:r>
              <a:rPr lang="zh-TW" altLang="en-US" sz="1400" dirty="0">
                <a:latin typeface="PMingLiU" panose="02020500000000000000" pitchFamily="18" charset="-120"/>
                <a:ea typeface="PMingLiU" panose="02020500000000000000" pitchFamily="18" charset="-120"/>
              </a:rPr>
              <a:t>使用光線傳輸數據</a:t>
            </a:r>
            <a:endParaRPr lang="en-US" altLang="ja-JP" sz="1400" dirty="0">
              <a:latin typeface="PMingLiU" panose="02020500000000000000" pitchFamily="18" charset="-120"/>
              <a:ea typeface="PMingLiU" panose="02020500000000000000" pitchFamily="18" charset="-120"/>
            </a:endParaRPr>
          </a:p>
        </p:txBody>
      </p:sp>
      <p:sp>
        <p:nvSpPr>
          <p:cNvPr id="9" name="文字方塊 8">
            <a:extLst>
              <a:ext uri="{FF2B5EF4-FFF2-40B4-BE49-F238E27FC236}">
                <a16:creationId xmlns:a16="http://schemas.microsoft.com/office/drawing/2014/main" xmlns="" id="{EDFDBBE2-A5A7-A84B-A3EF-EC976387EBAF}"/>
              </a:ext>
            </a:extLst>
          </p:cNvPr>
          <p:cNvSpPr txBox="1"/>
          <p:nvPr/>
        </p:nvSpPr>
        <p:spPr>
          <a:xfrm>
            <a:off x="5489763" y="3271873"/>
            <a:ext cx="2159566"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更快的速度和更大的</a:t>
            </a:r>
            <a:r>
              <a:rPr lang="zh-Hant" altLang="en-US" sz="1400" dirty="0">
                <a:latin typeface="PMingLiU" panose="02020500000000000000" pitchFamily="18" charset="-120"/>
                <a:ea typeface="PMingLiU" panose="02020500000000000000" pitchFamily="18" charset="-120"/>
              </a:rPr>
              <a:t>頻</a:t>
            </a:r>
            <a:r>
              <a:rPr lang="zh-TW" altLang="en-US" sz="1400" dirty="0">
                <a:latin typeface="PMingLiU" panose="02020500000000000000" pitchFamily="18" charset="-120"/>
                <a:ea typeface="PMingLiU" panose="02020500000000000000" pitchFamily="18" charset="-120"/>
              </a:rPr>
              <a:t>寬</a:t>
            </a:r>
            <a:endParaRPr kumimoji="1" lang="zh-TW" altLang="en-US" sz="1400" dirty="0"/>
          </a:p>
        </p:txBody>
      </p:sp>
      <p:sp>
        <p:nvSpPr>
          <p:cNvPr id="10" name="文字方塊 9">
            <a:extLst>
              <a:ext uri="{FF2B5EF4-FFF2-40B4-BE49-F238E27FC236}">
                <a16:creationId xmlns:a16="http://schemas.microsoft.com/office/drawing/2014/main" xmlns="" id="{F8EDF602-7508-4945-B244-922102EFFC7A}"/>
              </a:ext>
            </a:extLst>
          </p:cNvPr>
          <p:cNvSpPr txBox="1"/>
          <p:nvPr/>
        </p:nvSpPr>
        <p:spPr>
          <a:xfrm>
            <a:off x="5638800" y="3737437"/>
            <a:ext cx="2339102"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更薄，更輕的電纜</a:t>
            </a:r>
            <a:r>
              <a:rPr lang="zh-Hant" altLang="en-US" sz="1400" dirty="0">
                <a:latin typeface="PMingLiU" panose="02020500000000000000" pitchFamily="18" charset="-120"/>
                <a:ea typeface="PMingLiU" panose="02020500000000000000" pitchFamily="18" charset="-120"/>
              </a:rPr>
              <a:t>更少</a:t>
            </a:r>
            <a:r>
              <a:rPr lang="zh-TW" altLang="en-US" sz="1400" dirty="0">
                <a:latin typeface="PMingLiU" panose="02020500000000000000" pitchFamily="18" charset="-120"/>
                <a:ea typeface="PMingLiU" panose="02020500000000000000" pitchFamily="18" charset="-120"/>
              </a:rPr>
              <a:t>干擾</a:t>
            </a:r>
            <a:endParaRPr lang="en-US" altLang="en-US" sz="1400" dirty="0">
              <a:latin typeface="PMingLiU" panose="02020500000000000000" pitchFamily="18" charset="-120"/>
              <a:ea typeface="PMingLiU" panose="02020500000000000000" pitchFamily="18" charset="-120"/>
            </a:endParaRPr>
          </a:p>
        </p:txBody>
      </p:sp>
      <p:sp>
        <p:nvSpPr>
          <p:cNvPr id="11" name="文字方塊 10">
            <a:extLst>
              <a:ext uri="{FF2B5EF4-FFF2-40B4-BE49-F238E27FC236}">
                <a16:creationId xmlns:a16="http://schemas.microsoft.com/office/drawing/2014/main" xmlns="" id="{107719C4-59F3-A240-AE5E-B29383C3E820}"/>
              </a:ext>
            </a:extLst>
          </p:cNvPr>
          <p:cNvSpPr txBox="1"/>
          <p:nvPr/>
        </p:nvSpPr>
        <p:spPr>
          <a:xfrm>
            <a:off x="3489767" y="4045214"/>
            <a:ext cx="1620957" cy="307777"/>
          </a:xfrm>
          <a:prstGeom prst="rect">
            <a:avLst/>
          </a:prstGeom>
          <a:solidFill>
            <a:srgbClr val="FFFF00"/>
          </a:solidFill>
        </p:spPr>
        <p:txBody>
          <a:bodyPr wrap="none" rtlCol="0">
            <a:spAutoFit/>
          </a:bodyPr>
          <a:lstStyle/>
          <a:p>
            <a:r>
              <a:rPr lang="zh-Hant" altLang="en-US" sz="1400" dirty="0">
                <a:latin typeface="PMingLiU" panose="02020500000000000000" pitchFamily="18" charset="-120"/>
                <a:ea typeface="PMingLiU" panose="02020500000000000000" pitchFamily="18" charset="-120"/>
              </a:rPr>
              <a:t>更好的資料安全性</a:t>
            </a:r>
            <a:endParaRPr lang="en-US" altLang="zh-Hant" sz="1400" dirty="0">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19657913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Last Mile: Mobile Internet Access</a:t>
            </a:r>
          </a:p>
        </p:txBody>
      </p:sp>
      <p:sp>
        <p:nvSpPr>
          <p:cNvPr id="3" name="Content Placeholder 2"/>
          <p:cNvSpPr>
            <a:spLocks noGrp="1"/>
          </p:cNvSpPr>
          <p:nvPr>
            <p:ph idx="1"/>
          </p:nvPr>
        </p:nvSpPr>
        <p:spPr/>
        <p:txBody>
          <a:bodyPr/>
          <a:lstStyle/>
          <a:p>
            <a:r>
              <a:rPr lang="ja-JP" altLang="en-US" dirty="0"/>
              <a:t>“</a:t>
            </a:r>
            <a:r>
              <a:rPr lang="en-US" altLang="ja-JP" dirty="0"/>
              <a:t>Last mile</a:t>
            </a:r>
            <a:r>
              <a:rPr lang="ja-JP" altLang="en-US" dirty="0"/>
              <a:t>”</a:t>
            </a:r>
            <a:r>
              <a:rPr lang="en-US" altLang="ja-JP" dirty="0"/>
              <a:t>: From Internet backbone to user’s computer, smartphone, and so on </a:t>
            </a:r>
          </a:p>
          <a:p>
            <a:r>
              <a:rPr lang="en-US" altLang="en-US" dirty="0"/>
              <a:t>Two basic types of wireless Internet access:</a:t>
            </a:r>
          </a:p>
          <a:p>
            <a:pPr lvl="1"/>
            <a:r>
              <a:rPr lang="en-US" altLang="en-US" dirty="0">
                <a:solidFill>
                  <a:srgbClr val="FF0000"/>
                </a:solidFill>
              </a:rPr>
              <a:t>Telephone-based</a:t>
            </a:r>
            <a:r>
              <a:rPr lang="en-US" altLang="en-US" dirty="0"/>
              <a:t> (mobile phones, smartphones)</a:t>
            </a:r>
          </a:p>
          <a:p>
            <a:pPr lvl="1"/>
            <a:r>
              <a:rPr lang="en-US" altLang="en-US" dirty="0">
                <a:solidFill>
                  <a:srgbClr val="FF0000"/>
                </a:solidFill>
              </a:rPr>
              <a:t>Computer network–based </a:t>
            </a:r>
            <a:r>
              <a:rPr lang="en-US" altLang="en-US" dirty="0"/>
              <a:t>(wireless local area network–based)</a:t>
            </a:r>
          </a:p>
        </p:txBody>
      </p:sp>
      <p:sp>
        <p:nvSpPr>
          <p:cNvPr id="4" name="文字方塊 3">
            <a:extLst>
              <a:ext uri="{FF2B5EF4-FFF2-40B4-BE49-F238E27FC236}">
                <a16:creationId xmlns:a16="http://schemas.microsoft.com/office/drawing/2014/main" xmlns="" id="{3AC3AB5D-5D27-9347-9844-71729DE7ACD5}"/>
              </a:ext>
            </a:extLst>
          </p:cNvPr>
          <p:cNvSpPr txBox="1"/>
          <p:nvPr/>
        </p:nvSpPr>
        <p:spPr>
          <a:xfrm>
            <a:off x="685800" y="1312652"/>
            <a:ext cx="4314001"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最後一英里：</a:t>
            </a:r>
            <a:r>
              <a:rPr kumimoji="1" lang="zh-TW" altLang="en-US" sz="1400" dirty="0">
                <a:latin typeface="PMingLiU" panose="02020500000000000000" pitchFamily="18" charset="-120"/>
                <a:ea typeface="PMingLiU" panose="02020500000000000000" pitchFamily="18" charset="-120"/>
              </a:rPr>
              <a:t>從互聯網骨幹到用戶電腦，智能手機等</a:t>
            </a:r>
          </a:p>
        </p:txBody>
      </p:sp>
      <p:sp>
        <p:nvSpPr>
          <p:cNvPr id="5" name="文字方塊 4">
            <a:extLst>
              <a:ext uri="{FF2B5EF4-FFF2-40B4-BE49-F238E27FC236}">
                <a16:creationId xmlns:a16="http://schemas.microsoft.com/office/drawing/2014/main" xmlns="" id="{92CD3C53-3390-AF43-8435-0B1FBA06AC5D}"/>
              </a:ext>
            </a:extLst>
          </p:cNvPr>
          <p:cNvSpPr txBox="1"/>
          <p:nvPr/>
        </p:nvSpPr>
        <p:spPr>
          <a:xfrm>
            <a:off x="685800" y="2408003"/>
            <a:ext cx="2980303" cy="307777"/>
          </a:xfrm>
          <a:prstGeom prst="rect">
            <a:avLst/>
          </a:prstGeom>
          <a:solidFill>
            <a:srgbClr val="FFFF00"/>
          </a:solidFill>
        </p:spPr>
        <p:txBody>
          <a:bodyPr wrap="none" rtlCol="0">
            <a:spAutoFit/>
          </a:bodyPr>
          <a:lstStyle/>
          <a:p>
            <a:r>
              <a:rPr kumimoji="1" lang="zh-TW" altLang="en-US" sz="1400" dirty="0">
                <a:latin typeface="PMingLiU" panose="02020500000000000000" pitchFamily="18" charset="-120"/>
                <a:ea typeface="PMingLiU" panose="02020500000000000000" pitchFamily="18" charset="-120"/>
              </a:rPr>
              <a:t>兩種基本類型的無線互聯網</a:t>
            </a:r>
            <a:r>
              <a:rPr kumimoji="1" lang="zh-Hant" altLang="en-US" sz="1400" dirty="0">
                <a:latin typeface="PMingLiU" panose="02020500000000000000" pitchFamily="18" charset="-120"/>
                <a:ea typeface="PMingLiU" panose="02020500000000000000" pitchFamily="18" charset="-120"/>
              </a:rPr>
              <a:t>存取</a:t>
            </a:r>
            <a:r>
              <a:rPr kumimoji="1" lang="zh-TW" altLang="en-US" sz="1400" dirty="0">
                <a:latin typeface="PMingLiU" panose="02020500000000000000" pitchFamily="18" charset="-120"/>
                <a:ea typeface="PMingLiU" panose="02020500000000000000" pitchFamily="18" charset="-120"/>
              </a:rPr>
              <a:t>：</a:t>
            </a:r>
          </a:p>
        </p:txBody>
      </p:sp>
      <p:sp>
        <p:nvSpPr>
          <p:cNvPr id="6" name="文字方塊 5">
            <a:extLst>
              <a:ext uri="{FF2B5EF4-FFF2-40B4-BE49-F238E27FC236}">
                <a16:creationId xmlns:a16="http://schemas.microsoft.com/office/drawing/2014/main" xmlns="" id="{936CD2C1-2485-2D4E-9508-E164B14AEEBE}"/>
              </a:ext>
            </a:extLst>
          </p:cNvPr>
          <p:cNvSpPr txBox="1"/>
          <p:nvPr/>
        </p:nvSpPr>
        <p:spPr>
          <a:xfrm>
            <a:off x="1583481" y="610123"/>
            <a:ext cx="2518638"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最後一英里：</a:t>
            </a:r>
            <a:r>
              <a:rPr lang="zh-Hant" altLang="en-US" sz="1400" dirty="0">
                <a:latin typeface="PMingLiU" panose="02020500000000000000" pitchFamily="18" charset="-120"/>
                <a:ea typeface="PMingLiU" panose="02020500000000000000" pitchFamily="18" charset="-120"/>
              </a:rPr>
              <a:t>行動</a:t>
            </a:r>
            <a:r>
              <a:rPr lang="zh-TW" altLang="en-US" sz="1400" dirty="0">
                <a:latin typeface="PMingLiU" panose="02020500000000000000" pitchFamily="18" charset="-120"/>
                <a:ea typeface="PMingLiU" panose="02020500000000000000" pitchFamily="18" charset="-120"/>
              </a:rPr>
              <a:t>互聯網</a:t>
            </a:r>
            <a:r>
              <a:rPr lang="zh-Hant" altLang="en-US" sz="1400" dirty="0">
                <a:latin typeface="PMingLiU" panose="02020500000000000000" pitchFamily="18" charset="-120"/>
                <a:ea typeface="PMingLiU" panose="02020500000000000000" pitchFamily="18" charset="-120"/>
              </a:rPr>
              <a:t>存取</a:t>
            </a:r>
            <a:endParaRPr kumimoji="1" lang="zh-TW" altLang="en-US" sz="1400" dirty="0" err="1"/>
          </a:p>
        </p:txBody>
      </p:sp>
      <p:sp>
        <p:nvSpPr>
          <p:cNvPr id="7" name="文字方塊 6">
            <a:extLst>
              <a:ext uri="{FF2B5EF4-FFF2-40B4-BE49-F238E27FC236}">
                <a16:creationId xmlns:a16="http://schemas.microsoft.com/office/drawing/2014/main" xmlns="" id="{9B9C8CA4-EC34-C44F-B39B-33C53E9DD379}"/>
              </a:ext>
            </a:extLst>
          </p:cNvPr>
          <p:cNvSpPr txBox="1"/>
          <p:nvPr/>
        </p:nvSpPr>
        <p:spPr>
          <a:xfrm>
            <a:off x="6629400" y="3124200"/>
            <a:ext cx="2877711"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基於電話（</a:t>
            </a:r>
            <a:r>
              <a:rPr lang="zh-Hant" altLang="en-US" sz="1400" dirty="0">
                <a:latin typeface="PMingLiU" panose="02020500000000000000" pitchFamily="18" charset="-120"/>
                <a:ea typeface="PMingLiU" panose="02020500000000000000" pitchFamily="18" charset="-120"/>
              </a:rPr>
              <a:t>行動電話</a:t>
            </a:r>
            <a:r>
              <a:rPr lang="zh-TW" altLang="en-US" sz="1400" dirty="0">
                <a:latin typeface="PMingLiU" panose="02020500000000000000" pitchFamily="18" charset="-120"/>
                <a:ea typeface="PMingLiU" panose="02020500000000000000" pitchFamily="18" charset="-120"/>
              </a:rPr>
              <a:t>，智能手機）</a:t>
            </a:r>
            <a:endParaRPr lang="en-US" altLang="en-US" sz="1400" dirty="0">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53147E17-41BF-5E41-93C4-6615038FB5AE}"/>
              </a:ext>
            </a:extLst>
          </p:cNvPr>
          <p:cNvSpPr txBox="1"/>
          <p:nvPr/>
        </p:nvSpPr>
        <p:spPr>
          <a:xfrm>
            <a:off x="1066800" y="3881783"/>
            <a:ext cx="2877711" cy="307777"/>
          </a:xfrm>
          <a:prstGeom prst="rect">
            <a:avLst/>
          </a:prstGeom>
          <a:solidFill>
            <a:srgbClr val="FFFF00"/>
          </a:solidFill>
        </p:spPr>
        <p:txBody>
          <a:bodyPr wrap="none" rtlCol="0">
            <a:spAutoFit/>
          </a:bodyPr>
          <a:lstStyle/>
          <a:p>
            <a:r>
              <a:rPr lang="zh-Hant" altLang="en-US" sz="1400" dirty="0">
                <a:latin typeface="PMingLiU" panose="02020500000000000000" pitchFamily="18" charset="-120"/>
                <a:ea typeface="PMingLiU" panose="02020500000000000000" pitchFamily="18" charset="-120"/>
              </a:rPr>
              <a:t>基於電腦網路</a:t>
            </a:r>
            <a:r>
              <a:rPr lang="zh-TW" altLang="en-US" sz="1400" dirty="0">
                <a:latin typeface="PMingLiU" panose="02020500000000000000" pitchFamily="18" charset="-120"/>
                <a:ea typeface="PMingLiU" panose="02020500000000000000" pitchFamily="18" charset="-120"/>
              </a:rPr>
              <a:t>（基於無線局域網）</a:t>
            </a:r>
            <a:endParaRPr lang="en-US" altLang="en-US" sz="1400" dirty="0">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25010113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Wireless Local Area Network (WLAN)</a:t>
            </a:r>
            <a:r>
              <a:rPr lang="en-US" altLang="en-US" dirty="0"/>
              <a:t> –based Internet Access</a:t>
            </a:r>
            <a:endParaRPr lang="en-US" sz="1400" dirty="0">
              <a:solidFill>
                <a:schemeClr val="tx1"/>
              </a:solidFill>
              <a:latin typeface="PMingLiU" panose="02020500000000000000" pitchFamily="18" charset="-120"/>
              <a:ea typeface="PMingLiU" panose="02020500000000000000" pitchFamily="18" charset="-120"/>
            </a:endParaRPr>
          </a:p>
        </p:txBody>
      </p:sp>
      <p:sp>
        <p:nvSpPr>
          <p:cNvPr id="3" name="Content Placeholder 2"/>
          <p:cNvSpPr>
            <a:spLocks noGrp="1"/>
          </p:cNvSpPr>
          <p:nvPr>
            <p:ph idx="1"/>
          </p:nvPr>
        </p:nvSpPr>
        <p:spPr/>
        <p:txBody>
          <a:bodyPr/>
          <a:lstStyle/>
          <a:p>
            <a:r>
              <a:rPr lang="en-US" altLang="en-US" dirty="0"/>
              <a:t>Wi-Fi</a:t>
            </a:r>
          </a:p>
          <a:p>
            <a:pPr lvl="1"/>
            <a:r>
              <a:rPr lang="en-US" altLang="en-US" dirty="0"/>
              <a:t>High-speed, fixed broadband wireless LAN (WLAN)</a:t>
            </a:r>
          </a:p>
          <a:p>
            <a:pPr lvl="1"/>
            <a:r>
              <a:rPr lang="en-US" altLang="en-US" dirty="0"/>
              <a:t>Wireless access point (</a:t>
            </a:r>
            <a:r>
              <a:rPr lang="ja-JP" altLang="en-US" dirty="0"/>
              <a:t>“</a:t>
            </a:r>
            <a:r>
              <a:rPr lang="en-US" altLang="ja-JP" dirty="0"/>
              <a:t>hot spots</a:t>
            </a:r>
            <a:r>
              <a:rPr lang="ja-JP" altLang="en-US" dirty="0"/>
              <a:t>”</a:t>
            </a:r>
            <a:r>
              <a:rPr lang="en-US" altLang="ja-JP" dirty="0"/>
              <a:t>)</a:t>
            </a:r>
          </a:p>
          <a:p>
            <a:pPr lvl="1"/>
            <a:r>
              <a:rPr lang="zh-Hant" altLang="en-US" sz="1400" dirty="0">
                <a:latin typeface="PMingLiU" panose="02020500000000000000" pitchFamily="18" charset="-120"/>
                <a:ea typeface="PMingLiU" panose="02020500000000000000" pitchFamily="18" charset="-120"/>
              </a:rPr>
              <a:t> </a:t>
            </a:r>
            <a:r>
              <a:rPr lang="en-US" altLang="en-US" dirty="0"/>
              <a:t>Limited range but inexpensive</a:t>
            </a:r>
            <a:endParaRPr lang="en-US" altLang="en-US" sz="1400" dirty="0">
              <a:latin typeface="PMingLiU" panose="02020500000000000000" pitchFamily="18" charset="-120"/>
              <a:ea typeface="PMingLiU" panose="02020500000000000000" pitchFamily="18" charset="-120"/>
            </a:endParaRPr>
          </a:p>
          <a:p>
            <a:r>
              <a:rPr lang="en-US" altLang="en-US" dirty="0" err="1"/>
              <a:t>WiMax</a:t>
            </a:r>
            <a:endParaRPr lang="en-US" altLang="en-US" dirty="0"/>
          </a:p>
          <a:p>
            <a:r>
              <a:rPr lang="en-US" altLang="en-US" dirty="0"/>
              <a:t>Bluetooth</a:t>
            </a:r>
          </a:p>
          <a:p>
            <a:r>
              <a:rPr lang="en-US" altLang="en-US" dirty="0"/>
              <a:t>Internet access drones</a:t>
            </a:r>
            <a:endParaRPr lang="en-US" altLang="zh-TW" sz="1400" dirty="0">
              <a:latin typeface="PMingLiU" panose="02020500000000000000" pitchFamily="18" charset="-120"/>
              <a:ea typeface="PMingLiU" panose="02020500000000000000" pitchFamily="18" charset="-120"/>
            </a:endParaRPr>
          </a:p>
          <a:p>
            <a:pPr lvl="1"/>
            <a:r>
              <a:rPr lang="en-US" altLang="en-US" dirty="0"/>
              <a:t>Google, Facebook initiatives</a:t>
            </a:r>
            <a:endParaRPr lang="en-US" altLang="en-US" sz="1400" dirty="0">
              <a:latin typeface="PMingLiU" panose="02020500000000000000" pitchFamily="18" charset="-120"/>
              <a:ea typeface="PMingLiU" panose="02020500000000000000" pitchFamily="18" charset="-120"/>
            </a:endParaRPr>
          </a:p>
        </p:txBody>
      </p:sp>
      <p:sp>
        <p:nvSpPr>
          <p:cNvPr id="5" name="文字方塊 4">
            <a:extLst>
              <a:ext uri="{FF2B5EF4-FFF2-40B4-BE49-F238E27FC236}">
                <a16:creationId xmlns:a16="http://schemas.microsoft.com/office/drawing/2014/main" xmlns="" id="{5BBFC897-7F13-6547-A179-8EBF5CEBFE1B}"/>
              </a:ext>
            </a:extLst>
          </p:cNvPr>
          <p:cNvSpPr txBox="1"/>
          <p:nvPr/>
        </p:nvSpPr>
        <p:spPr>
          <a:xfrm>
            <a:off x="1828800" y="1847910"/>
            <a:ext cx="3217547" cy="307777"/>
          </a:xfrm>
          <a:prstGeom prst="rect">
            <a:avLst/>
          </a:prstGeom>
          <a:solidFill>
            <a:srgbClr val="FFFF00"/>
          </a:solidFill>
        </p:spPr>
        <p:txBody>
          <a:bodyPr wrap="none" rtlCol="0">
            <a:spAutoFit/>
          </a:bodyPr>
          <a:lstStyle/>
          <a:p>
            <a:r>
              <a:rPr kumimoji="1" lang="zh-TW" altLang="en-US" sz="1400" dirty="0">
                <a:latin typeface="PMingLiU" panose="02020500000000000000" pitchFamily="18" charset="-120"/>
                <a:ea typeface="PMingLiU" panose="02020500000000000000" pitchFamily="18" charset="-120"/>
              </a:rPr>
              <a:t>高速，固定寬帶無線局域網（</a:t>
            </a:r>
            <a:r>
              <a:rPr kumimoji="1" lang="en-US" altLang="zh-TW" sz="1400" dirty="0">
                <a:latin typeface="PMingLiU" panose="02020500000000000000" pitchFamily="18" charset="-120"/>
                <a:ea typeface="PMingLiU" panose="02020500000000000000" pitchFamily="18" charset="-120"/>
              </a:rPr>
              <a:t>WLAN</a:t>
            </a:r>
            <a:r>
              <a:rPr kumimoji="1" lang="zh-TW" altLang="en-US" sz="1400" dirty="0">
                <a:latin typeface="PMingLiU" panose="02020500000000000000" pitchFamily="18" charset="-120"/>
                <a:ea typeface="PMingLiU" panose="02020500000000000000" pitchFamily="18" charset="-120"/>
              </a:rPr>
              <a:t>）</a:t>
            </a:r>
          </a:p>
        </p:txBody>
      </p:sp>
      <p:sp>
        <p:nvSpPr>
          <p:cNvPr id="6" name="文字方塊 5">
            <a:extLst>
              <a:ext uri="{FF2B5EF4-FFF2-40B4-BE49-F238E27FC236}">
                <a16:creationId xmlns:a16="http://schemas.microsoft.com/office/drawing/2014/main" xmlns="" id="{EA545038-11EC-984E-9CAD-EF506C7FA97F}"/>
              </a:ext>
            </a:extLst>
          </p:cNvPr>
          <p:cNvSpPr txBox="1"/>
          <p:nvPr/>
        </p:nvSpPr>
        <p:spPr>
          <a:xfrm>
            <a:off x="4572000" y="914400"/>
            <a:ext cx="2395207" cy="307777"/>
          </a:xfrm>
          <a:prstGeom prst="rect">
            <a:avLst/>
          </a:prstGeom>
          <a:solidFill>
            <a:srgbClr val="FFFF00"/>
          </a:solidFill>
        </p:spPr>
        <p:txBody>
          <a:bodyPr wrap="none" rtlCol="0">
            <a:spAutoFit/>
          </a:bodyPr>
          <a:lstStyle/>
          <a:p>
            <a:r>
              <a:rPr lang="zh-Hant" altLang="en-US" sz="1400" dirty="0">
                <a:latin typeface="PMingLiU" panose="02020500000000000000" pitchFamily="18" charset="-120"/>
                <a:ea typeface="PMingLiU" panose="02020500000000000000" pitchFamily="18" charset="-120"/>
              </a:rPr>
              <a:t>無線區域網路</a:t>
            </a:r>
            <a:r>
              <a:rPr lang="en-US" altLang="zh-Hant" sz="1400" dirty="0">
                <a:latin typeface="PMingLiU" panose="02020500000000000000" pitchFamily="18" charset="-120"/>
                <a:ea typeface="PMingLiU" panose="02020500000000000000" pitchFamily="18" charset="-120"/>
              </a:rPr>
              <a:t>-</a:t>
            </a:r>
            <a:r>
              <a:rPr lang="zh-Hant" altLang="en-US" sz="1400" dirty="0">
                <a:latin typeface="PMingLiU" panose="02020500000000000000" pitchFamily="18" charset="-120"/>
                <a:ea typeface="PMingLiU" panose="02020500000000000000" pitchFamily="18" charset="-120"/>
              </a:rPr>
              <a:t>基於網路存取</a:t>
            </a:r>
            <a:endParaRPr kumimoji="1" lang="zh-TW" altLang="en-US" sz="1400" dirty="0" err="1"/>
          </a:p>
        </p:txBody>
      </p:sp>
      <p:sp>
        <p:nvSpPr>
          <p:cNvPr id="7" name="文字方塊 6">
            <a:extLst>
              <a:ext uri="{FF2B5EF4-FFF2-40B4-BE49-F238E27FC236}">
                <a16:creationId xmlns:a16="http://schemas.microsoft.com/office/drawing/2014/main" xmlns="" id="{559EADC4-0E2E-0A4D-907F-7DAB0EB09FBF}"/>
              </a:ext>
            </a:extLst>
          </p:cNvPr>
          <p:cNvSpPr txBox="1"/>
          <p:nvPr/>
        </p:nvSpPr>
        <p:spPr>
          <a:xfrm>
            <a:off x="5166714" y="2514600"/>
            <a:ext cx="1800493" cy="307777"/>
          </a:xfrm>
          <a:prstGeom prst="rect">
            <a:avLst/>
          </a:prstGeom>
          <a:solidFill>
            <a:srgbClr val="FFFF00"/>
          </a:solidFill>
        </p:spPr>
        <p:txBody>
          <a:bodyPr wrap="none" rtlCol="0">
            <a:spAutoFit/>
          </a:bodyPr>
          <a:lstStyle/>
          <a:p>
            <a:r>
              <a:rPr lang="zh-Hant" altLang="en-US" sz="1400" dirty="0">
                <a:latin typeface="PMingLiU" panose="02020500000000000000" pitchFamily="18" charset="-120"/>
                <a:ea typeface="PMingLiU" panose="02020500000000000000" pitchFamily="18" charset="-120"/>
              </a:rPr>
              <a:t>無線存取點（熱點）</a:t>
            </a:r>
            <a:endParaRPr lang="en-US" altLang="ja-JP" sz="1400" dirty="0">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1000B9D7-4B9D-A947-AB1B-250EE37F3F31}"/>
              </a:ext>
            </a:extLst>
          </p:cNvPr>
          <p:cNvSpPr txBox="1"/>
          <p:nvPr/>
        </p:nvSpPr>
        <p:spPr>
          <a:xfrm>
            <a:off x="4648200" y="2853972"/>
            <a:ext cx="1980029"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範圍有限，但價格便宜</a:t>
            </a:r>
            <a:endParaRPr kumimoji="1" lang="zh-TW" altLang="en-US" sz="1400" dirty="0"/>
          </a:p>
        </p:txBody>
      </p:sp>
      <p:sp>
        <p:nvSpPr>
          <p:cNvPr id="9" name="文字方塊 8">
            <a:extLst>
              <a:ext uri="{FF2B5EF4-FFF2-40B4-BE49-F238E27FC236}">
                <a16:creationId xmlns:a16="http://schemas.microsoft.com/office/drawing/2014/main" xmlns="" id="{EAC2D850-E565-0D43-91C2-F6C1B0747085}"/>
              </a:ext>
            </a:extLst>
          </p:cNvPr>
          <p:cNvSpPr txBox="1"/>
          <p:nvPr/>
        </p:nvSpPr>
        <p:spPr>
          <a:xfrm>
            <a:off x="1905000" y="3429000"/>
            <a:ext cx="1620957"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全球互通微波存取</a:t>
            </a:r>
            <a:endParaRPr lang="en-US" altLang="en-US" sz="1400" dirty="0">
              <a:latin typeface="PMingLiU" panose="02020500000000000000" pitchFamily="18" charset="-120"/>
              <a:ea typeface="PMingLiU" panose="02020500000000000000" pitchFamily="18" charset="-120"/>
            </a:endParaRPr>
          </a:p>
        </p:txBody>
      </p:sp>
      <p:sp>
        <p:nvSpPr>
          <p:cNvPr id="10" name="文字方塊 9">
            <a:extLst>
              <a:ext uri="{FF2B5EF4-FFF2-40B4-BE49-F238E27FC236}">
                <a16:creationId xmlns:a16="http://schemas.microsoft.com/office/drawing/2014/main" xmlns="" id="{74EC65C7-CA02-1D45-A49D-BBFF89046D77}"/>
              </a:ext>
            </a:extLst>
          </p:cNvPr>
          <p:cNvSpPr txBox="1"/>
          <p:nvPr/>
        </p:nvSpPr>
        <p:spPr>
          <a:xfrm>
            <a:off x="2208289" y="4024325"/>
            <a:ext cx="543739" cy="307777"/>
          </a:xfrm>
          <a:prstGeom prst="rect">
            <a:avLst/>
          </a:prstGeom>
          <a:solidFill>
            <a:srgbClr val="FFFF00"/>
          </a:solidFill>
        </p:spPr>
        <p:txBody>
          <a:bodyPr wrap="none" rtlCol="0">
            <a:spAutoFit/>
          </a:bodyPr>
          <a:lstStyle/>
          <a:p>
            <a:r>
              <a:rPr lang="zh-Hant" altLang="en-US" sz="1400" dirty="0">
                <a:latin typeface="PMingLiU" panose="02020500000000000000" pitchFamily="18" charset="-120"/>
                <a:ea typeface="PMingLiU" panose="02020500000000000000" pitchFamily="18" charset="-120"/>
              </a:rPr>
              <a:t>藍牙</a:t>
            </a:r>
            <a:endParaRPr lang="en-US" altLang="en-US" sz="1400" dirty="0">
              <a:latin typeface="PMingLiU" panose="02020500000000000000" pitchFamily="18" charset="-120"/>
              <a:ea typeface="PMingLiU" panose="02020500000000000000" pitchFamily="18" charset="-120"/>
            </a:endParaRPr>
          </a:p>
        </p:txBody>
      </p:sp>
      <p:sp>
        <p:nvSpPr>
          <p:cNvPr id="11" name="文字方塊 10">
            <a:extLst>
              <a:ext uri="{FF2B5EF4-FFF2-40B4-BE49-F238E27FC236}">
                <a16:creationId xmlns:a16="http://schemas.microsoft.com/office/drawing/2014/main" xmlns="" id="{A32121C8-127B-584B-9004-D5102956F8AA}"/>
              </a:ext>
            </a:extLst>
          </p:cNvPr>
          <p:cNvSpPr txBox="1"/>
          <p:nvPr/>
        </p:nvSpPr>
        <p:spPr>
          <a:xfrm>
            <a:off x="4356235" y="4648200"/>
            <a:ext cx="1620957"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互聯網接入無人機</a:t>
            </a:r>
            <a:endParaRPr lang="en-US" altLang="en-US" sz="1400" dirty="0">
              <a:latin typeface="PMingLiU" panose="02020500000000000000" pitchFamily="18" charset="-120"/>
              <a:ea typeface="PMingLiU" panose="02020500000000000000" pitchFamily="18" charset="-120"/>
            </a:endParaRPr>
          </a:p>
        </p:txBody>
      </p:sp>
      <p:sp>
        <p:nvSpPr>
          <p:cNvPr id="12" name="文字方塊 11">
            <a:extLst>
              <a:ext uri="{FF2B5EF4-FFF2-40B4-BE49-F238E27FC236}">
                <a16:creationId xmlns:a16="http://schemas.microsoft.com/office/drawing/2014/main" xmlns="" id="{E9ED857F-9179-454F-9AA0-B9B68602A417}"/>
              </a:ext>
            </a:extLst>
          </p:cNvPr>
          <p:cNvSpPr txBox="1"/>
          <p:nvPr/>
        </p:nvSpPr>
        <p:spPr>
          <a:xfrm>
            <a:off x="4495800" y="5030262"/>
            <a:ext cx="2061783" cy="307777"/>
          </a:xfrm>
          <a:prstGeom prst="rect">
            <a:avLst/>
          </a:prstGeom>
          <a:solidFill>
            <a:srgbClr val="FFFF00"/>
          </a:solidFill>
        </p:spPr>
        <p:txBody>
          <a:bodyPr wrap="none" rtlCol="0">
            <a:spAutoFit/>
          </a:bodyPr>
          <a:lstStyle/>
          <a:p>
            <a:r>
              <a:rPr lang="en-US" altLang="zh-Hant" sz="1400" dirty="0">
                <a:latin typeface="PMingLiU" panose="02020500000000000000" pitchFamily="18" charset="-120"/>
                <a:ea typeface="PMingLiU" panose="02020500000000000000" pitchFamily="18" charset="-120"/>
              </a:rPr>
              <a:t>Google</a:t>
            </a:r>
            <a:r>
              <a:rPr lang="zh-TW" altLang="zh-TW" sz="1400" dirty="0">
                <a:latin typeface="PMingLiU" panose="02020500000000000000" pitchFamily="18" charset="-120"/>
                <a:ea typeface="PMingLiU" panose="02020500000000000000" pitchFamily="18" charset="-120"/>
              </a:rPr>
              <a:t>，Facebook的舉措</a:t>
            </a:r>
            <a:endParaRPr kumimoji="1" lang="zh-TW" altLang="en-US" sz="1400" dirty="0"/>
          </a:p>
        </p:txBody>
      </p:sp>
    </p:spTree>
    <p:extLst>
      <p:ext uri="{BB962C8B-B14F-4D97-AF65-F5344CB8AC3E}">
        <p14:creationId xmlns:p14="http://schemas.microsoft.com/office/powerpoint/2010/main" val="13158630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3.14: Wi-Fi Networks</a:t>
            </a:r>
          </a:p>
        </p:txBody>
      </p:sp>
      <p:sp>
        <p:nvSpPr>
          <p:cNvPr id="5" name="Text Placeholder 4"/>
          <p:cNvSpPr>
            <a:spLocks noGrp="1"/>
          </p:cNvSpPr>
          <p:nvPr>
            <p:ph type="body" sz="quarter" idx="13"/>
          </p:nvPr>
        </p:nvSpPr>
        <p:spPr/>
        <p:txBody>
          <a:bodyPr/>
          <a:lstStyle/>
          <a:p>
            <a:endParaRPr lang="en-US" dirty="0"/>
          </a:p>
        </p:txBody>
      </p:sp>
      <p:pic>
        <p:nvPicPr>
          <p:cNvPr id="4" name="Picture 3" descr="Figure 3.15 shows the components in a WiFi network"/>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1159783"/>
            <a:ext cx="6523455" cy="4684816"/>
          </a:xfrm>
          <a:prstGeom prst="rect">
            <a:avLst/>
          </a:prstGeom>
        </p:spPr>
      </p:pic>
      <p:sp>
        <p:nvSpPr>
          <p:cNvPr id="3" name="文字方塊 2">
            <a:extLst>
              <a:ext uri="{FF2B5EF4-FFF2-40B4-BE49-F238E27FC236}">
                <a16:creationId xmlns:a16="http://schemas.microsoft.com/office/drawing/2014/main" xmlns="" id="{5ED6E162-CF25-684B-A02F-64607D52A5DA}"/>
              </a:ext>
            </a:extLst>
          </p:cNvPr>
          <p:cNvSpPr txBox="1"/>
          <p:nvPr/>
        </p:nvSpPr>
        <p:spPr>
          <a:xfrm>
            <a:off x="1676400" y="2072694"/>
            <a:ext cx="902811"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網際網路</a:t>
            </a:r>
            <a:endParaRPr kumimoji="1" lang="zh-TW" altLang="en-US" sz="1400" dirty="0" err="1">
              <a:latin typeface="PMingLiU" panose="02020500000000000000" pitchFamily="18" charset="-120"/>
              <a:ea typeface="PMingLiU" panose="02020500000000000000" pitchFamily="18" charset="-120"/>
            </a:endParaRPr>
          </a:p>
        </p:txBody>
      </p:sp>
      <p:sp>
        <p:nvSpPr>
          <p:cNvPr id="6" name="文字方塊 5">
            <a:extLst>
              <a:ext uri="{FF2B5EF4-FFF2-40B4-BE49-F238E27FC236}">
                <a16:creationId xmlns:a16="http://schemas.microsoft.com/office/drawing/2014/main" xmlns="" id="{4463041E-82E3-0F43-BE92-BCF50E72E44E}"/>
              </a:ext>
            </a:extLst>
          </p:cNvPr>
          <p:cNvSpPr txBox="1"/>
          <p:nvPr/>
        </p:nvSpPr>
        <p:spPr>
          <a:xfrm>
            <a:off x="3341211" y="2380471"/>
            <a:ext cx="1441420"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無線網路存取點</a:t>
            </a:r>
            <a:endParaRPr kumimoji="1" lang="zh-TW" altLang="en-US" sz="1400" dirty="0" err="1">
              <a:latin typeface="PMingLiU" panose="02020500000000000000" pitchFamily="18" charset="-120"/>
              <a:ea typeface="PMingLiU" panose="02020500000000000000" pitchFamily="18" charset="-120"/>
            </a:endParaRPr>
          </a:p>
        </p:txBody>
      </p:sp>
      <p:sp>
        <p:nvSpPr>
          <p:cNvPr id="7" name="文字方塊 6">
            <a:extLst>
              <a:ext uri="{FF2B5EF4-FFF2-40B4-BE49-F238E27FC236}">
                <a16:creationId xmlns:a16="http://schemas.microsoft.com/office/drawing/2014/main" xmlns="" id="{0251E9EA-36D7-DE41-A6CD-BC2643A68A32}"/>
              </a:ext>
            </a:extLst>
          </p:cNvPr>
          <p:cNvSpPr txBox="1"/>
          <p:nvPr/>
        </p:nvSpPr>
        <p:spPr>
          <a:xfrm>
            <a:off x="4480927" y="1295400"/>
            <a:ext cx="1082348" cy="307777"/>
          </a:xfrm>
          <a:prstGeom prst="rect">
            <a:avLst/>
          </a:prstGeom>
          <a:solidFill>
            <a:srgbClr val="FFFF00"/>
          </a:solidFill>
          <a:ln>
            <a:solidFill>
              <a:srgbClr val="FFFF00"/>
            </a:solidFill>
          </a:ln>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筆記本電腦</a:t>
            </a:r>
            <a:endParaRPr kumimoji="1" lang="zh-TW" altLang="en-US" sz="1400" dirty="0" err="1">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913183C8-841A-3347-BE56-EDC8E516CFC9}"/>
              </a:ext>
            </a:extLst>
          </p:cNvPr>
          <p:cNvSpPr txBox="1"/>
          <p:nvPr/>
        </p:nvSpPr>
        <p:spPr>
          <a:xfrm>
            <a:off x="6577702" y="4306238"/>
            <a:ext cx="1082348"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桌上型電腦</a:t>
            </a:r>
            <a:endParaRPr kumimoji="1" lang="zh-TW" altLang="en-US" sz="1400" dirty="0" err="1">
              <a:latin typeface="PMingLiU" panose="02020500000000000000" pitchFamily="18" charset="-120"/>
              <a:ea typeface="PMingLiU" panose="02020500000000000000" pitchFamily="18" charset="-120"/>
            </a:endParaRPr>
          </a:p>
        </p:txBody>
      </p:sp>
      <p:sp>
        <p:nvSpPr>
          <p:cNvPr id="9" name="文字方塊 8">
            <a:extLst>
              <a:ext uri="{FF2B5EF4-FFF2-40B4-BE49-F238E27FC236}">
                <a16:creationId xmlns:a16="http://schemas.microsoft.com/office/drawing/2014/main" xmlns="" id="{EEB92BDF-55A1-524D-A9BB-463BE1F3F83B}"/>
              </a:ext>
            </a:extLst>
          </p:cNvPr>
          <p:cNvSpPr txBox="1"/>
          <p:nvPr/>
        </p:nvSpPr>
        <p:spPr>
          <a:xfrm>
            <a:off x="6670035" y="2380470"/>
            <a:ext cx="1980029"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智慧型手機，平板電腦</a:t>
            </a:r>
            <a:endParaRPr kumimoji="1" lang="zh-TW" altLang="en-US" sz="1400" dirty="0" err="1">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27783708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Future Internet</a:t>
            </a:r>
          </a:p>
        </p:txBody>
      </p:sp>
      <p:sp>
        <p:nvSpPr>
          <p:cNvPr id="3" name="Content Placeholder 2"/>
          <p:cNvSpPr>
            <a:spLocks noGrp="1"/>
          </p:cNvSpPr>
          <p:nvPr>
            <p:ph idx="1"/>
          </p:nvPr>
        </p:nvSpPr>
        <p:spPr/>
        <p:txBody>
          <a:bodyPr/>
          <a:lstStyle/>
          <a:p>
            <a:r>
              <a:rPr lang="en-US" altLang="en-US" dirty="0"/>
              <a:t>Latency solutions </a:t>
            </a:r>
          </a:p>
          <a:p>
            <a:pPr lvl="1"/>
            <a:r>
              <a:rPr lang="en-US" altLang="en-US" dirty="0"/>
              <a:t>diffserv (differentiated quality of service)</a:t>
            </a:r>
          </a:p>
          <a:p>
            <a:r>
              <a:rPr lang="en-US" altLang="en-US" dirty="0"/>
              <a:t>Guaranteed service levels and lower error rates </a:t>
            </a:r>
          </a:p>
          <a:p>
            <a:r>
              <a:rPr lang="en-US" altLang="en-US" dirty="0"/>
              <a:t>Declining costs</a:t>
            </a:r>
          </a:p>
          <a:p>
            <a:r>
              <a:rPr lang="en-US" altLang="en-US" dirty="0">
                <a:solidFill>
                  <a:srgbClr val="FF0000"/>
                </a:solidFill>
              </a:rPr>
              <a:t>The Internet of Things (IoT)</a:t>
            </a:r>
          </a:p>
          <a:p>
            <a:pPr lvl="1"/>
            <a:r>
              <a:rPr lang="en-US" altLang="en-US" dirty="0"/>
              <a:t>Objects connected via sensors/RFID to the Internet</a:t>
            </a:r>
          </a:p>
          <a:p>
            <a:pPr lvl="1"/>
            <a:r>
              <a:rPr lang="ja-JP" altLang="en-US" dirty="0"/>
              <a:t>“</a:t>
            </a:r>
            <a:r>
              <a:rPr lang="en-US" altLang="ja-JP" dirty="0"/>
              <a:t>Smart things</a:t>
            </a:r>
            <a:r>
              <a:rPr lang="ja-JP" altLang="en-US" dirty="0"/>
              <a:t>”</a:t>
            </a:r>
            <a:endParaRPr lang="en-US" altLang="ja-JP" dirty="0"/>
          </a:p>
          <a:p>
            <a:pPr lvl="1"/>
            <a:r>
              <a:rPr lang="en-US" altLang="en-US" dirty="0"/>
              <a:t>Interoperability issues and standards</a:t>
            </a:r>
          </a:p>
          <a:p>
            <a:pPr lvl="1"/>
            <a:r>
              <a:rPr lang="en-US" altLang="en-US" dirty="0"/>
              <a:t>Security and privacy concerns</a:t>
            </a:r>
          </a:p>
        </p:txBody>
      </p:sp>
      <p:sp>
        <p:nvSpPr>
          <p:cNvPr id="4" name="文字方塊 3">
            <a:extLst>
              <a:ext uri="{FF2B5EF4-FFF2-40B4-BE49-F238E27FC236}">
                <a16:creationId xmlns:a16="http://schemas.microsoft.com/office/drawing/2014/main" xmlns="" id="{2C48FCBD-61BE-8A49-BFE1-C714B028AABA}"/>
              </a:ext>
            </a:extLst>
          </p:cNvPr>
          <p:cNvSpPr txBox="1"/>
          <p:nvPr/>
        </p:nvSpPr>
        <p:spPr>
          <a:xfrm>
            <a:off x="4343400" y="914400"/>
            <a:ext cx="1441420"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未來的網際網路</a:t>
            </a:r>
            <a:endParaRPr kumimoji="1" lang="zh-TW" altLang="en-US" sz="1400" dirty="0" err="1">
              <a:latin typeface="PMingLiU" panose="02020500000000000000" pitchFamily="18" charset="-120"/>
              <a:ea typeface="PMingLiU" panose="02020500000000000000" pitchFamily="18" charset="-120"/>
            </a:endParaRPr>
          </a:p>
        </p:txBody>
      </p:sp>
      <p:sp>
        <p:nvSpPr>
          <p:cNvPr id="5" name="文字方塊 4">
            <a:extLst>
              <a:ext uri="{FF2B5EF4-FFF2-40B4-BE49-F238E27FC236}">
                <a16:creationId xmlns:a16="http://schemas.microsoft.com/office/drawing/2014/main" xmlns="" id="{E6C02078-F240-0346-98F3-49A7E2153E6F}"/>
              </a:ext>
            </a:extLst>
          </p:cNvPr>
          <p:cNvSpPr txBox="1"/>
          <p:nvPr/>
        </p:nvSpPr>
        <p:spPr>
          <a:xfrm>
            <a:off x="3581400" y="1649117"/>
            <a:ext cx="1261884"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延遲解決方案</a:t>
            </a:r>
            <a:endParaRPr kumimoji="1" lang="zh-TW" altLang="en-US" sz="1400" dirty="0" err="1">
              <a:latin typeface="PMingLiU" panose="02020500000000000000" pitchFamily="18" charset="-120"/>
              <a:ea typeface="PMingLiU" panose="02020500000000000000" pitchFamily="18" charset="-120"/>
            </a:endParaRPr>
          </a:p>
        </p:txBody>
      </p:sp>
      <p:sp>
        <p:nvSpPr>
          <p:cNvPr id="6" name="文字方塊 5">
            <a:extLst>
              <a:ext uri="{FF2B5EF4-FFF2-40B4-BE49-F238E27FC236}">
                <a16:creationId xmlns:a16="http://schemas.microsoft.com/office/drawing/2014/main" xmlns="" id="{CC7770F6-9137-074F-8846-21826A9E64D0}"/>
              </a:ext>
            </a:extLst>
          </p:cNvPr>
          <p:cNvSpPr txBox="1"/>
          <p:nvPr/>
        </p:nvSpPr>
        <p:spPr>
          <a:xfrm>
            <a:off x="5784820" y="2133600"/>
            <a:ext cx="1620957"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差異化的服務質量</a:t>
            </a:r>
            <a:endParaRPr kumimoji="1" lang="zh-TW" altLang="en-US" sz="1400" dirty="0">
              <a:latin typeface="PMingLiU" panose="02020500000000000000" pitchFamily="18" charset="-120"/>
              <a:ea typeface="PMingLiU" panose="02020500000000000000" pitchFamily="18" charset="-120"/>
            </a:endParaRPr>
          </a:p>
        </p:txBody>
      </p:sp>
      <p:sp>
        <p:nvSpPr>
          <p:cNvPr id="7" name="文字方塊 6">
            <a:extLst>
              <a:ext uri="{FF2B5EF4-FFF2-40B4-BE49-F238E27FC236}">
                <a16:creationId xmlns:a16="http://schemas.microsoft.com/office/drawing/2014/main" xmlns="" id="{3DD03CAC-B7A3-FB43-9033-AE001CD146C3}"/>
              </a:ext>
            </a:extLst>
          </p:cNvPr>
          <p:cNvSpPr txBox="1"/>
          <p:nvPr/>
        </p:nvSpPr>
        <p:spPr>
          <a:xfrm>
            <a:off x="6019800" y="3001156"/>
            <a:ext cx="2518638"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保證服務水平和更低的錯誤率</a:t>
            </a:r>
            <a:endParaRPr kumimoji="1" lang="zh-TW" altLang="en-US" sz="1400" dirty="0">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FB726BE8-CD06-AC49-ADC4-FF80BCE727E4}"/>
              </a:ext>
            </a:extLst>
          </p:cNvPr>
          <p:cNvSpPr txBox="1"/>
          <p:nvPr/>
        </p:nvSpPr>
        <p:spPr>
          <a:xfrm>
            <a:off x="3129994" y="3254973"/>
            <a:ext cx="902811"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降低成本</a:t>
            </a:r>
            <a:endParaRPr kumimoji="1" lang="zh-TW" altLang="en-US" sz="1400" dirty="0" err="1">
              <a:latin typeface="PMingLiU" panose="02020500000000000000" pitchFamily="18" charset="-120"/>
              <a:ea typeface="PMingLiU" panose="02020500000000000000" pitchFamily="18" charset="-120"/>
            </a:endParaRPr>
          </a:p>
        </p:txBody>
      </p:sp>
      <p:sp>
        <p:nvSpPr>
          <p:cNvPr id="9" name="文字方塊 8">
            <a:extLst>
              <a:ext uri="{FF2B5EF4-FFF2-40B4-BE49-F238E27FC236}">
                <a16:creationId xmlns:a16="http://schemas.microsoft.com/office/drawing/2014/main" xmlns="" id="{AEF3C672-E85A-AF4B-B165-047DF0FC75FD}"/>
              </a:ext>
            </a:extLst>
          </p:cNvPr>
          <p:cNvSpPr txBox="1"/>
          <p:nvPr/>
        </p:nvSpPr>
        <p:spPr>
          <a:xfrm>
            <a:off x="5064110" y="3975992"/>
            <a:ext cx="723275"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物聯網</a:t>
            </a:r>
            <a:endParaRPr kumimoji="1" lang="zh-TW" altLang="en-US" sz="1400" dirty="0" err="1">
              <a:latin typeface="PMingLiU" panose="02020500000000000000" pitchFamily="18" charset="-120"/>
              <a:ea typeface="PMingLiU" panose="02020500000000000000" pitchFamily="18" charset="-120"/>
            </a:endParaRPr>
          </a:p>
        </p:txBody>
      </p:sp>
      <p:sp>
        <p:nvSpPr>
          <p:cNvPr id="10" name="文字方塊 9">
            <a:extLst>
              <a:ext uri="{FF2B5EF4-FFF2-40B4-BE49-F238E27FC236}">
                <a16:creationId xmlns:a16="http://schemas.microsoft.com/office/drawing/2014/main" xmlns="" id="{08F4B108-27DE-AD41-8511-21E62EDC3E00}"/>
              </a:ext>
            </a:extLst>
          </p:cNvPr>
          <p:cNvSpPr txBox="1"/>
          <p:nvPr/>
        </p:nvSpPr>
        <p:spPr>
          <a:xfrm>
            <a:off x="6107591" y="4682496"/>
            <a:ext cx="3036409"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物體通過傳感器/ RFID連接到互聯網</a:t>
            </a:r>
            <a:endParaRPr kumimoji="1" lang="zh-TW" altLang="en-US" sz="1400" dirty="0">
              <a:latin typeface="PMingLiU" panose="02020500000000000000" pitchFamily="18" charset="-120"/>
              <a:ea typeface="PMingLiU" panose="02020500000000000000" pitchFamily="18" charset="-120"/>
            </a:endParaRPr>
          </a:p>
        </p:txBody>
      </p:sp>
      <p:sp>
        <p:nvSpPr>
          <p:cNvPr id="11" name="文字方塊 10">
            <a:extLst>
              <a:ext uri="{FF2B5EF4-FFF2-40B4-BE49-F238E27FC236}">
                <a16:creationId xmlns:a16="http://schemas.microsoft.com/office/drawing/2014/main" xmlns="" id="{26ADD13A-A6DD-6645-A746-5F2FD03DFA75}"/>
              </a:ext>
            </a:extLst>
          </p:cNvPr>
          <p:cNvSpPr txBox="1"/>
          <p:nvPr/>
        </p:nvSpPr>
        <p:spPr>
          <a:xfrm>
            <a:off x="2819400" y="4723363"/>
            <a:ext cx="1082348"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聰明的事情</a:t>
            </a:r>
            <a:endParaRPr kumimoji="1" lang="zh-TW" altLang="en-US" sz="1400" dirty="0">
              <a:latin typeface="PMingLiU" panose="02020500000000000000" pitchFamily="18" charset="-120"/>
              <a:ea typeface="PMingLiU" panose="02020500000000000000" pitchFamily="18" charset="-120"/>
            </a:endParaRPr>
          </a:p>
        </p:txBody>
      </p:sp>
      <p:sp>
        <p:nvSpPr>
          <p:cNvPr id="12" name="文字方塊 11">
            <a:extLst>
              <a:ext uri="{FF2B5EF4-FFF2-40B4-BE49-F238E27FC236}">
                <a16:creationId xmlns:a16="http://schemas.microsoft.com/office/drawing/2014/main" xmlns="" id="{DA02B225-14DE-E24B-A245-62C7AC3EF6AB}"/>
              </a:ext>
            </a:extLst>
          </p:cNvPr>
          <p:cNvSpPr txBox="1"/>
          <p:nvPr/>
        </p:nvSpPr>
        <p:spPr>
          <a:xfrm>
            <a:off x="5334000" y="5096552"/>
            <a:ext cx="1800493"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互操作性問題和標準</a:t>
            </a:r>
            <a:endParaRPr kumimoji="1" lang="zh-TW" altLang="en-US" sz="1400" dirty="0">
              <a:latin typeface="PMingLiU" panose="02020500000000000000" pitchFamily="18" charset="-120"/>
              <a:ea typeface="PMingLiU" panose="02020500000000000000" pitchFamily="18" charset="-120"/>
            </a:endParaRPr>
          </a:p>
        </p:txBody>
      </p:sp>
      <p:sp>
        <p:nvSpPr>
          <p:cNvPr id="13" name="文字方塊 12">
            <a:extLst>
              <a:ext uri="{FF2B5EF4-FFF2-40B4-BE49-F238E27FC236}">
                <a16:creationId xmlns:a16="http://schemas.microsoft.com/office/drawing/2014/main" xmlns="" id="{09D49483-33E4-0946-89C3-0C909D7A4FAF}"/>
              </a:ext>
            </a:extLst>
          </p:cNvPr>
          <p:cNvSpPr txBox="1"/>
          <p:nvPr/>
        </p:nvSpPr>
        <p:spPr>
          <a:xfrm>
            <a:off x="4613290" y="5611357"/>
            <a:ext cx="1441420"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安全和隱私問題</a:t>
            </a:r>
            <a:endParaRPr kumimoji="1" lang="zh-TW" altLang="en-US" sz="1400" dirty="0">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28392736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Web</a:t>
            </a:r>
          </a:p>
        </p:txBody>
      </p:sp>
      <p:sp>
        <p:nvSpPr>
          <p:cNvPr id="3" name="Content Placeholder 2"/>
          <p:cNvSpPr>
            <a:spLocks noGrp="1"/>
          </p:cNvSpPr>
          <p:nvPr>
            <p:ph idx="1"/>
          </p:nvPr>
        </p:nvSpPr>
        <p:spPr/>
        <p:txBody>
          <a:bodyPr/>
          <a:lstStyle/>
          <a:p>
            <a:r>
              <a:rPr lang="en-US" altLang="en-US" dirty="0"/>
              <a:t>1989–1991: Web invented </a:t>
            </a:r>
          </a:p>
          <a:p>
            <a:pPr lvl="1"/>
            <a:r>
              <a:rPr lang="en-US" altLang="en-US" dirty="0"/>
              <a:t>Tim Berners-Lee at CERN</a:t>
            </a:r>
          </a:p>
          <a:p>
            <a:pPr lvl="1"/>
            <a:r>
              <a:rPr lang="en-US" altLang="en-US" dirty="0"/>
              <a:t>HTML, HTTP, Web server, Web browser</a:t>
            </a:r>
          </a:p>
          <a:p>
            <a:r>
              <a:rPr lang="en-US" altLang="en-US" dirty="0"/>
              <a:t>1993: Mosaic web browser w/GUI</a:t>
            </a:r>
          </a:p>
          <a:p>
            <a:pPr lvl="1"/>
            <a:r>
              <a:rPr lang="en-US" altLang="en-US" dirty="0"/>
              <a:t>Andreessen and others at NCSA </a:t>
            </a:r>
          </a:p>
          <a:p>
            <a:pPr lvl="1"/>
            <a:r>
              <a:rPr lang="en-US" altLang="en-US" dirty="0"/>
              <a:t>Runs on Windows, Macintosh, or Unix </a:t>
            </a:r>
          </a:p>
          <a:p>
            <a:r>
              <a:rPr lang="en-US" altLang="en-US" dirty="0"/>
              <a:t>1994: Netscape Navigator, first commercial web browser</a:t>
            </a:r>
          </a:p>
          <a:p>
            <a:r>
              <a:rPr lang="en-US" altLang="en-US" dirty="0"/>
              <a:t>1995: Microsoft Internet Explorer</a:t>
            </a:r>
          </a:p>
        </p:txBody>
      </p:sp>
      <p:sp>
        <p:nvSpPr>
          <p:cNvPr id="4" name="文字方塊 3">
            <a:extLst>
              <a:ext uri="{FF2B5EF4-FFF2-40B4-BE49-F238E27FC236}">
                <a16:creationId xmlns:a16="http://schemas.microsoft.com/office/drawing/2014/main" xmlns="" id="{34D55807-AD29-0F49-A87D-73FE55C61281}"/>
              </a:ext>
            </a:extLst>
          </p:cNvPr>
          <p:cNvSpPr txBox="1"/>
          <p:nvPr/>
        </p:nvSpPr>
        <p:spPr>
          <a:xfrm>
            <a:off x="4953000" y="1630377"/>
            <a:ext cx="902811"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網站發明</a:t>
            </a:r>
            <a:endParaRPr kumimoji="1" lang="zh-TW" altLang="en-US" sz="1400" dirty="0">
              <a:latin typeface="PMingLiU" panose="02020500000000000000" pitchFamily="18" charset="-120"/>
              <a:ea typeface="PMingLiU" panose="02020500000000000000" pitchFamily="18" charset="-120"/>
            </a:endParaRPr>
          </a:p>
        </p:txBody>
      </p:sp>
      <p:sp>
        <p:nvSpPr>
          <p:cNvPr id="5" name="文字方塊 4">
            <a:extLst>
              <a:ext uri="{FF2B5EF4-FFF2-40B4-BE49-F238E27FC236}">
                <a16:creationId xmlns:a16="http://schemas.microsoft.com/office/drawing/2014/main" xmlns="" id="{DD7A9310-099B-894E-AB27-0D7BCAACBBCC}"/>
              </a:ext>
            </a:extLst>
          </p:cNvPr>
          <p:cNvSpPr txBox="1"/>
          <p:nvPr/>
        </p:nvSpPr>
        <p:spPr>
          <a:xfrm>
            <a:off x="6172200" y="3048000"/>
            <a:ext cx="2268570"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馬賽克網頁瀏覽器</a:t>
            </a:r>
            <a:r>
              <a:rPr lang="zh-TW" altLang="en-US" sz="1400" dirty="0">
                <a:latin typeface="PMingLiU" panose="02020500000000000000" pitchFamily="18" charset="-120"/>
                <a:ea typeface="PMingLiU" panose="02020500000000000000" pitchFamily="18" charset="-120"/>
              </a:rPr>
              <a:t> </a:t>
            </a:r>
            <a:r>
              <a:rPr lang="zh-TW" altLang="zh-TW" sz="1400" dirty="0">
                <a:latin typeface="PMingLiU" panose="02020500000000000000" pitchFamily="18" charset="-120"/>
                <a:ea typeface="PMingLiU" panose="02020500000000000000" pitchFamily="18" charset="-120"/>
              </a:rPr>
              <a:t>w / GUI</a:t>
            </a:r>
            <a:endParaRPr kumimoji="1" lang="zh-TW" altLang="en-US" sz="1400" dirty="0">
              <a:latin typeface="PMingLiU" panose="02020500000000000000" pitchFamily="18" charset="-120"/>
              <a:ea typeface="PMingLiU" panose="02020500000000000000" pitchFamily="18" charset="-120"/>
            </a:endParaRPr>
          </a:p>
        </p:txBody>
      </p:sp>
      <p:sp>
        <p:nvSpPr>
          <p:cNvPr id="6" name="文字方塊 5">
            <a:extLst>
              <a:ext uri="{FF2B5EF4-FFF2-40B4-BE49-F238E27FC236}">
                <a16:creationId xmlns:a16="http://schemas.microsoft.com/office/drawing/2014/main" xmlns="" id="{0ACA61DD-6590-D340-AE2E-26CD95C3F026}"/>
              </a:ext>
            </a:extLst>
          </p:cNvPr>
          <p:cNvSpPr txBox="1"/>
          <p:nvPr/>
        </p:nvSpPr>
        <p:spPr>
          <a:xfrm>
            <a:off x="2057400" y="4876800"/>
            <a:ext cx="3502882"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Netscape Navigator，第一個商業網頁瀏覽器</a:t>
            </a:r>
            <a:endParaRPr kumimoji="1" lang="zh-TW" altLang="en-US" sz="1400" dirty="0">
              <a:latin typeface="PMingLiU" panose="02020500000000000000" pitchFamily="18" charset="-120"/>
              <a:ea typeface="PMingLiU" panose="02020500000000000000" pitchFamily="18" charset="-120"/>
            </a:endParaRPr>
          </a:p>
        </p:txBody>
      </p:sp>
      <p:sp>
        <p:nvSpPr>
          <p:cNvPr id="7" name="文字方塊 6">
            <a:extLst>
              <a:ext uri="{FF2B5EF4-FFF2-40B4-BE49-F238E27FC236}">
                <a16:creationId xmlns:a16="http://schemas.microsoft.com/office/drawing/2014/main" xmlns="" id="{A121FF0C-6F29-9148-9D4F-C67944DE35AA}"/>
              </a:ext>
            </a:extLst>
          </p:cNvPr>
          <p:cNvSpPr txBox="1"/>
          <p:nvPr/>
        </p:nvSpPr>
        <p:spPr>
          <a:xfrm>
            <a:off x="5893429" y="5486400"/>
            <a:ext cx="1800493"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微軟網際網路瀏覽器</a:t>
            </a:r>
            <a:endParaRPr kumimoji="1" lang="zh-TW" altLang="en-US" sz="1400" dirty="0" err="1">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1C1C7813-8ED6-6C49-84D3-BF3089A9AEC6}"/>
              </a:ext>
            </a:extLst>
          </p:cNvPr>
          <p:cNvSpPr txBox="1"/>
          <p:nvPr/>
        </p:nvSpPr>
        <p:spPr>
          <a:xfrm>
            <a:off x="2286000" y="914400"/>
            <a:ext cx="543739"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網絡</a:t>
            </a:r>
            <a:endParaRPr kumimoji="1" lang="zh-TW" altLang="en-US" sz="1400" dirty="0">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3547680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Hypertext</a:t>
            </a:r>
          </a:p>
        </p:txBody>
      </p:sp>
      <p:sp>
        <p:nvSpPr>
          <p:cNvPr id="3" name="Content Placeholder 2"/>
          <p:cNvSpPr>
            <a:spLocks noGrp="1"/>
          </p:cNvSpPr>
          <p:nvPr>
            <p:ph idx="1"/>
          </p:nvPr>
        </p:nvSpPr>
        <p:spPr/>
        <p:txBody>
          <a:bodyPr/>
          <a:lstStyle/>
          <a:p>
            <a:r>
              <a:rPr lang="en-US" dirty="0"/>
              <a:t>Text formatted with embedded links </a:t>
            </a:r>
          </a:p>
          <a:p>
            <a:pPr lvl="1"/>
            <a:r>
              <a:rPr lang="en-US" dirty="0"/>
              <a:t>Links connect documents to one another, and to other objects such as sound, video, or animation files</a:t>
            </a:r>
          </a:p>
          <a:p>
            <a:r>
              <a:rPr lang="en-US" dirty="0"/>
              <a:t>Uses Hypertext Transfer Protocol (HTTP) and URLs to locate resources on the Web</a:t>
            </a:r>
          </a:p>
          <a:p>
            <a:pPr lvl="1"/>
            <a:r>
              <a:rPr lang="en-US" dirty="0"/>
              <a:t>Example URL:  http://megacorp.com/content/features/082602.html</a:t>
            </a:r>
          </a:p>
        </p:txBody>
      </p:sp>
      <p:sp>
        <p:nvSpPr>
          <p:cNvPr id="4" name="文字方塊 3">
            <a:extLst>
              <a:ext uri="{FF2B5EF4-FFF2-40B4-BE49-F238E27FC236}">
                <a16:creationId xmlns:a16="http://schemas.microsoft.com/office/drawing/2014/main" xmlns="" id="{F4C3A0FE-74D8-A142-AA6B-C7545D66825E}"/>
              </a:ext>
            </a:extLst>
          </p:cNvPr>
          <p:cNvSpPr txBox="1"/>
          <p:nvPr/>
        </p:nvSpPr>
        <p:spPr>
          <a:xfrm>
            <a:off x="2438400" y="914400"/>
            <a:ext cx="723275"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超文本</a:t>
            </a:r>
            <a:endParaRPr kumimoji="1" lang="zh-TW" altLang="en-US" sz="1400" dirty="0">
              <a:latin typeface="PMingLiU" panose="02020500000000000000" pitchFamily="18" charset="-120"/>
              <a:ea typeface="PMingLiU" panose="02020500000000000000" pitchFamily="18" charset="-120"/>
            </a:endParaRPr>
          </a:p>
        </p:txBody>
      </p:sp>
      <p:sp>
        <p:nvSpPr>
          <p:cNvPr id="5" name="文字方塊 4">
            <a:extLst>
              <a:ext uri="{FF2B5EF4-FFF2-40B4-BE49-F238E27FC236}">
                <a16:creationId xmlns:a16="http://schemas.microsoft.com/office/drawing/2014/main" xmlns="" id="{FEDBAEB7-800A-AD40-AB40-953D8BAECC2C}"/>
              </a:ext>
            </a:extLst>
          </p:cNvPr>
          <p:cNvSpPr txBox="1"/>
          <p:nvPr/>
        </p:nvSpPr>
        <p:spPr>
          <a:xfrm>
            <a:off x="6347698" y="1630377"/>
            <a:ext cx="2339102"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帶有嵌入式鏈接的文本格式</a:t>
            </a:r>
            <a:endParaRPr kumimoji="1" lang="zh-TW" altLang="en-US" sz="1400" dirty="0">
              <a:latin typeface="PMingLiU" panose="02020500000000000000" pitchFamily="18" charset="-120"/>
              <a:ea typeface="PMingLiU" panose="02020500000000000000" pitchFamily="18" charset="-120"/>
            </a:endParaRPr>
          </a:p>
        </p:txBody>
      </p:sp>
      <p:sp>
        <p:nvSpPr>
          <p:cNvPr id="6" name="文字方塊 5">
            <a:extLst>
              <a:ext uri="{FF2B5EF4-FFF2-40B4-BE49-F238E27FC236}">
                <a16:creationId xmlns:a16="http://schemas.microsoft.com/office/drawing/2014/main" xmlns="" id="{5F2285C1-8551-2944-B087-4C75D683733E}"/>
              </a:ext>
            </a:extLst>
          </p:cNvPr>
          <p:cNvSpPr txBox="1"/>
          <p:nvPr/>
        </p:nvSpPr>
        <p:spPr>
          <a:xfrm>
            <a:off x="5791200" y="2438400"/>
            <a:ext cx="3236784" cy="523220"/>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鏈接將文檔彼此連接，並將其他對象</a:t>
            </a:r>
            <a:r>
              <a:rPr lang="zh-TW" altLang="en-US" sz="1400" dirty="0">
                <a:latin typeface="PMingLiU" panose="02020500000000000000" pitchFamily="18" charset="-120"/>
                <a:ea typeface="PMingLiU" panose="02020500000000000000" pitchFamily="18" charset="-120"/>
              </a:rPr>
              <a:t>，</a:t>
            </a:r>
            <a:endParaRPr lang="en-US" altLang="zh-TW" sz="1400" dirty="0">
              <a:latin typeface="PMingLiU" panose="02020500000000000000" pitchFamily="18" charset="-120"/>
              <a:ea typeface="PMingLiU" panose="02020500000000000000" pitchFamily="18" charset="-120"/>
            </a:endParaRPr>
          </a:p>
          <a:p>
            <a:r>
              <a:rPr lang="zh-TW" altLang="zh-TW" sz="1400" dirty="0">
                <a:latin typeface="PMingLiU" panose="02020500000000000000" pitchFamily="18" charset="-120"/>
                <a:ea typeface="PMingLiU" panose="02020500000000000000" pitchFamily="18" charset="-120"/>
              </a:rPr>
              <a:t>如聲音，視頻或動畫文件連接起來</a:t>
            </a:r>
            <a:endParaRPr kumimoji="1" lang="zh-TW" altLang="en-US" sz="1400" dirty="0">
              <a:latin typeface="PMingLiU" panose="02020500000000000000" pitchFamily="18" charset="-120"/>
              <a:ea typeface="PMingLiU" panose="02020500000000000000" pitchFamily="18" charset="-120"/>
            </a:endParaRPr>
          </a:p>
        </p:txBody>
      </p:sp>
      <p:sp>
        <p:nvSpPr>
          <p:cNvPr id="7" name="文字方塊 6">
            <a:extLst>
              <a:ext uri="{FF2B5EF4-FFF2-40B4-BE49-F238E27FC236}">
                <a16:creationId xmlns:a16="http://schemas.microsoft.com/office/drawing/2014/main" xmlns="" id="{28B75578-98BC-DA42-8B6E-6D3B73EC4963}"/>
              </a:ext>
            </a:extLst>
          </p:cNvPr>
          <p:cNvSpPr txBox="1"/>
          <p:nvPr/>
        </p:nvSpPr>
        <p:spPr>
          <a:xfrm>
            <a:off x="609600" y="2700010"/>
            <a:ext cx="4673074"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使用超文本傳輸協議（HTTP）和URL來查找Web上的資源</a:t>
            </a:r>
            <a:endParaRPr kumimoji="1" lang="zh-TW" altLang="en-US" sz="1400" dirty="0">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9FA00DE3-C9E2-2B49-ACF1-7168CBAAD5AC}"/>
              </a:ext>
            </a:extLst>
          </p:cNvPr>
          <p:cNvSpPr txBox="1"/>
          <p:nvPr/>
        </p:nvSpPr>
        <p:spPr>
          <a:xfrm>
            <a:off x="1295400" y="4122327"/>
            <a:ext cx="902811"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範例連結</a:t>
            </a:r>
            <a:endParaRPr kumimoji="1" lang="zh-TW" altLang="en-US" sz="1400" dirty="0" err="1">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17459826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The </a:t>
            </a:r>
            <a:r>
              <a:rPr lang="en-US" altLang="en-US" dirty="0">
                <a:solidFill>
                  <a:srgbClr val="FF0000"/>
                </a:solidFill>
              </a:rPr>
              <a:t>Apple Watch</a:t>
            </a:r>
            <a:r>
              <a:rPr lang="en-US" altLang="en-US" dirty="0"/>
              <a:t>: Bringing the Internet of Things to Your Wrist</a:t>
            </a:r>
            <a:endParaRPr lang="en-US" dirty="0"/>
          </a:p>
        </p:txBody>
      </p:sp>
      <p:sp>
        <p:nvSpPr>
          <p:cNvPr id="3" name="Content Placeholder 2"/>
          <p:cNvSpPr>
            <a:spLocks noGrp="1"/>
          </p:cNvSpPr>
          <p:nvPr>
            <p:ph idx="1"/>
          </p:nvPr>
        </p:nvSpPr>
        <p:spPr/>
        <p:txBody>
          <a:bodyPr/>
          <a:lstStyle/>
          <a:p>
            <a:r>
              <a:rPr lang="en-US" dirty="0"/>
              <a:t>Class Discussion</a:t>
            </a:r>
          </a:p>
          <a:p>
            <a:pPr lvl="1"/>
            <a:r>
              <a:rPr lang="en-US" dirty="0"/>
              <a:t>Are you or anyone you know using the Apple Watch? If not, why not? If so, what apps do you use most?</a:t>
            </a:r>
          </a:p>
          <a:p>
            <a:pPr lvl="1"/>
            <a:r>
              <a:rPr lang="en-US" dirty="0"/>
              <a:t>What are the potential benefits of wearable technology? Are there any disadvantages?</a:t>
            </a:r>
          </a:p>
          <a:p>
            <a:pPr lvl="1"/>
            <a:r>
              <a:rPr lang="en-US" dirty="0"/>
              <a:t>What effects will features like the Apple Pay button and Taptic Engine have?</a:t>
            </a:r>
          </a:p>
          <a:p>
            <a:pPr lvl="1"/>
            <a:r>
              <a:rPr lang="en-US" dirty="0"/>
              <a:t>Are there any privacy issues raised by wearable technology?</a:t>
            </a:r>
          </a:p>
        </p:txBody>
      </p:sp>
      <p:sp>
        <p:nvSpPr>
          <p:cNvPr id="4" name="文字方塊 3"/>
          <p:cNvSpPr txBox="1"/>
          <p:nvPr/>
        </p:nvSpPr>
        <p:spPr>
          <a:xfrm>
            <a:off x="4547616" y="991713"/>
            <a:ext cx="3377184" cy="307777"/>
          </a:xfrm>
          <a:prstGeom prst="rect">
            <a:avLst/>
          </a:prstGeom>
          <a:solidFill>
            <a:srgbClr val="FFFF00"/>
          </a:solidFill>
        </p:spPr>
        <p:txBody>
          <a:bodyPr wrap="square" rtlCol="0">
            <a:spAutoFit/>
          </a:bodyPr>
          <a:lstStyle/>
          <a:p>
            <a:pPr algn="ctr"/>
            <a:r>
              <a:rPr lang="en-US" altLang="zh-TW" sz="1400" dirty="0"/>
              <a:t>Apple Watch</a:t>
            </a:r>
            <a:r>
              <a:rPr lang="zh-TW" altLang="en-US" sz="1400" dirty="0"/>
              <a:t>：將物聯網戴到你的手腕上</a:t>
            </a:r>
          </a:p>
        </p:txBody>
      </p:sp>
      <p:sp>
        <p:nvSpPr>
          <p:cNvPr id="5" name="文字方塊 4"/>
          <p:cNvSpPr txBox="1"/>
          <p:nvPr/>
        </p:nvSpPr>
        <p:spPr>
          <a:xfrm>
            <a:off x="662940" y="1312652"/>
            <a:ext cx="1143000" cy="307777"/>
          </a:xfrm>
          <a:prstGeom prst="rect">
            <a:avLst/>
          </a:prstGeom>
          <a:solidFill>
            <a:srgbClr val="FFFF00"/>
          </a:solidFill>
        </p:spPr>
        <p:txBody>
          <a:bodyPr wrap="square" rtlCol="0">
            <a:spAutoFit/>
          </a:bodyPr>
          <a:lstStyle/>
          <a:p>
            <a:pPr algn="ctr"/>
            <a:r>
              <a:rPr lang="zh-TW" altLang="en-US" sz="1400" dirty="0"/>
              <a:t>課堂討論</a:t>
            </a:r>
          </a:p>
        </p:txBody>
      </p:sp>
      <p:sp>
        <p:nvSpPr>
          <p:cNvPr id="6" name="文字方塊 5"/>
          <p:cNvSpPr txBox="1"/>
          <p:nvPr/>
        </p:nvSpPr>
        <p:spPr>
          <a:xfrm>
            <a:off x="585216" y="4724400"/>
            <a:ext cx="7924800" cy="1384995"/>
          </a:xfrm>
          <a:prstGeom prst="rect">
            <a:avLst/>
          </a:prstGeom>
          <a:solidFill>
            <a:srgbClr val="FFFF00"/>
          </a:solidFill>
        </p:spPr>
        <p:txBody>
          <a:bodyPr wrap="square" rtlCol="0">
            <a:spAutoFit/>
          </a:bodyPr>
          <a:lstStyle/>
          <a:p>
            <a:pPr>
              <a:lnSpc>
                <a:spcPct val="150000"/>
              </a:lnSpc>
            </a:pPr>
            <a:r>
              <a:rPr lang="en-US" altLang="zh-TW" sz="1400" dirty="0"/>
              <a:t>–</a:t>
            </a:r>
            <a:r>
              <a:rPr lang="zh-TW" altLang="en-US" sz="1400" dirty="0"/>
              <a:t>你是否知道</a:t>
            </a:r>
            <a:r>
              <a:rPr lang="en-US" altLang="zh-TW" sz="1400" dirty="0"/>
              <a:t>Apple Watch</a:t>
            </a:r>
            <a:r>
              <a:rPr lang="zh-TW" altLang="en-US" sz="1400" dirty="0"/>
              <a:t>的使用？ 如果不知道，為什麼呢？ 如果知道，你最常使用哪些應用程序？</a:t>
            </a:r>
            <a:endParaRPr lang="en-US" altLang="zh-TW" sz="1400" dirty="0"/>
          </a:p>
          <a:p>
            <a:pPr>
              <a:lnSpc>
                <a:spcPct val="150000"/>
              </a:lnSpc>
            </a:pPr>
            <a:r>
              <a:rPr lang="en-US" altLang="zh-TW" sz="1400" dirty="0"/>
              <a:t>–</a:t>
            </a:r>
            <a:r>
              <a:rPr lang="zh-TW" altLang="en-US" sz="1400" dirty="0"/>
              <a:t>可穿戴技術的潛在好處是什麼？ 有什麼缺點嗎？</a:t>
            </a:r>
            <a:endParaRPr lang="en-US" altLang="zh-TW" sz="1400" dirty="0"/>
          </a:p>
          <a:p>
            <a:pPr>
              <a:lnSpc>
                <a:spcPct val="150000"/>
              </a:lnSpc>
            </a:pPr>
            <a:r>
              <a:rPr lang="en-US" altLang="zh-TW" sz="1400" dirty="0"/>
              <a:t>–Apple Pay</a:t>
            </a:r>
            <a:r>
              <a:rPr lang="zh-TW" altLang="en-US" sz="1400" dirty="0"/>
              <a:t>按鈕和</a:t>
            </a:r>
            <a:r>
              <a:rPr lang="en-US" altLang="zh-TW" sz="1400" dirty="0" err="1"/>
              <a:t>Taptic</a:t>
            </a:r>
            <a:r>
              <a:rPr lang="en-US" altLang="zh-TW" sz="1400" dirty="0"/>
              <a:t> Engine</a:t>
            </a:r>
            <a:r>
              <a:rPr lang="zh-TW" altLang="en-US" sz="1400" dirty="0"/>
              <a:t>具有哪些功能？</a:t>
            </a:r>
            <a:endParaRPr lang="en-US" altLang="zh-TW" sz="1400" dirty="0"/>
          </a:p>
          <a:p>
            <a:pPr>
              <a:lnSpc>
                <a:spcPct val="150000"/>
              </a:lnSpc>
            </a:pPr>
            <a:r>
              <a:rPr lang="en-US" altLang="zh-TW" sz="1400" dirty="0"/>
              <a:t>–</a:t>
            </a:r>
            <a:r>
              <a:rPr lang="zh-TW" altLang="en-US" sz="1400" dirty="0"/>
              <a:t>可穿戴技術是否存在隱私問題？</a:t>
            </a:r>
          </a:p>
        </p:txBody>
      </p:sp>
    </p:spTree>
    <p:extLst>
      <p:ext uri="{BB962C8B-B14F-4D97-AF65-F5344CB8AC3E}">
        <p14:creationId xmlns:p14="http://schemas.microsoft.com/office/powerpoint/2010/main" val="2090897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Markup Languages</a:t>
            </a:r>
          </a:p>
        </p:txBody>
      </p:sp>
      <p:sp>
        <p:nvSpPr>
          <p:cNvPr id="3" name="Content Placeholder 2"/>
          <p:cNvSpPr>
            <a:spLocks noGrp="1"/>
          </p:cNvSpPr>
          <p:nvPr>
            <p:ph idx="1"/>
          </p:nvPr>
        </p:nvSpPr>
        <p:spPr/>
        <p:txBody>
          <a:bodyPr/>
          <a:lstStyle/>
          <a:p>
            <a:r>
              <a:rPr lang="en-US" altLang="en-US" dirty="0"/>
              <a:t>Hypertext Markup Language (HTML)</a:t>
            </a:r>
          </a:p>
          <a:p>
            <a:pPr lvl="1"/>
            <a:r>
              <a:rPr lang="en-US" altLang="en-US" dirty="0"/>
              <a:t>Fixed set of pre-defined markup </a:t>
            </a:r>
            <a:r>
              <a:rPr lang="ja-JP" altLang="en-US" dirty="0"/>
              <a:t>“</a:t>
            </a:r>
            <a:r>
              <a:rPr lang="en-US" altLang="ja-JP" dirty="0"/>
              <a:t>tags</a:t>
            </a:r>
            <a:r>
              <a:rPr lang="ja-JP" altLang="en-US" dirty="0"/>
              <a:t>”</a:t>
            </a:r>
            <a:r>
              <a:rPr lang="en-US" altLang="ja-JP" dirty="0"/>
              <a:t> used to format text</a:t>
            </a:r>
          </a:p>
          <a:p>
            <a:pPr lvl="1"/>
            <a:r>
              <a:rPr lang="en-US" altLang="en-US" dirty="0"/>
              <a:t>Controls look and feel of web pages </a:t>
            </a:r>
          </a:p>
          <a:p>
            <a:pPr lvl="1"/>
            <a:r>
              <a:rPr lang="en-US" altLang="en-US" dirty="0"/>
              <a:t>HTML5 the newest version</a:t>
            </a:r>
          </a:p>
          <a:p>
            <a:r>
              <a:rPr lang="en-US" altLang="en-US" dirty="0"/>
              <a:t>eXtensible Markup Language (XML)</a:t>
            </a:r>
          </a:p>
          <a:p>
            <a:pPr lvl="1"/>
            <a:r>
              <a:rPr lang="en-US" altLang="en-US" dirty="0"/>
              <a:t>Designed to describe data and information</a:t>
            </a:r>
          </a:p>
          <a:p>
            <a:pPr lvl="1"/>
            <a:r>
              <a:rPr lang="en-US" altLang="en-US" dirty="0"/>
              <a:t>Tags used are defined by user</a:t>
            </a:r>
          </a:p>
        </p:txBody>
      </p:sp>
      <p:sp>
        <p:nvSpPr>
          <p:cNvPr id="4" name="文字方塊 3">
            <a:extLst>
              <a:ext uri="{FF2B5EF4-FFF2-40B4-BE49-F238E27FC236}">
                <a16:creationId xmlns:a16="http://schemas.microsoft.com/office/drawing/2014/main" xmlns="" id="{7EB0AD5F-2D43-1044-A738-E3BA7F12A9AA}"/>
              </a:ext>
            </a:extLst>
          </p:cNvPr>
          <p:cNvSpPr txBox="1"/>
          <p:nvPr/>
        </p:nvSpPr>
        <p:spPr>
          <a:xfrm>
            <a:off x="4120594" y="914400"/>
            <a:ext cx="902811"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置標語言</a:t>
            </a:r>
            <a:endParaRPr kumimoji="1" lang="zh-TW" altLang="en-US" sz="1400" dirty="0" err="1">
              <a:latin typeface="PMingLiU" panose="02020500000000000000" pitchFamily="18" charset="-120"/>
              <a:ea typeface="PMingLiU" panose="02020500000000000000" pitchFamily="18" charset="-120"/>
            </a:endParaRPr>
          </a:p>
        </p:txBody>
      </p:sp>
      <p:sp>
        <p:nvSpPr>
          <p:cNvPr id="5" name="文字方塊 4">
            <a:extLst>
              <a:ext uri="{FF2B5EF4-FFF2-40B4-BE49-F238E27FC236}">
                <a16:creationId xmlns:a16="http://schemas.microsoft.com/office/drawing/2014/main" xmlns="" id="{A0CD5C10-0B9C-8747-99CB-7DC84242BE70}"/>
              </a:ext>
            </a:extLst>
          </p:cNvPr>
          <p:cNvSpPr txBox="1"/>
          <p:nvPr/>
        </p:nvSpPr>
        <p:spPr>
          <a:xfrm>
            <a:off x="6553200" y="1676400"/>
            <a:ext cx="1441420" cy="307777"/>
          </a:xfrm>
          <a:prstGeom prst="rect">
            <a:avLst/>
          </a:prstGeom>
          <a:solidFill>
            <a:srgbClr val="FFFF00"/>
          </a:solidFill>
        </p:spPr>
        <p:txBody>
          <a:bodyPr wrap="none" rtlCol="0">
            <a:spAutoFit/>
          </a:bodyPr>
          <a:lstStyle/>
          <a:p>
            <a:r>
              <a:rPr lang="zh-TW" altLang="en-US" sz="1400" dirty="0">
                <a:latin typeface="PMingLiU" panose="02020500000000000000" pitchFamily="18" charset="-120"/>
                <a:ea typeface="PMingLiU" panose="02020500000000000000" pitchFamily="18" charset="-120"/>
              </a:rPr>
              <a:t>超文字標示語言</a:t>
            </a:r>
            <a:endParaRPr kumimoji="1" lang="zh-TW" altLang="en-US" sz="1400" dirty="0">
              <a:latin typeface="PMingLiU" panose="02020500000000000000" pitchFamily="18" charset="-120"/>
              <a:ea typeface="PMingLiU" panose="02020500000000000000" pitchFamily="18" charset="-120"/>
            </a:endParaRPr>
          </a:p>
        </p:txBody>
      </p:sp>
      <p:sp>
        <p:nvSpPr>
          <p:cNvPr id="6" name="文字方塊 5">
            <a:extLst>
              <a:ext uri="{FF2B5EF4-FFF2-40B4-BE49-F238E27FC236}">
                <a16:creationId xmlns:a16="http://schemas.microsoft.com/office/drawing/2014/main" xmlns="" id="{5FC4EC6B-9CF8-9948-81E6-13B4A5E3459A}"/>
              </a:ext>
            </a:extLst>
          </p:cNvPr>
          <p:cNvSpPr txBox="1"/>
          <p:nvPr/>
        </p:nvSpPr>
        <p:spPr>
          <a:xfrm>
            <a:off x="7859931" y="2132805"/>
            <a:ext cx="1261884" cy="95410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修復了一組用</a:t>
            </a:r>
            <a:endParaRPr lang="en-US" altLang="zh-TW" sz="1400" dirty="0">
              <a:latin typeface="PMingLiU" panose="02020500000000000000" pitchFamily="18" charset="-120"/>
              <a:ea typeface="PMingLiU" panose="02020500000000000000" pitchFamily="18" charset="-120"/>
            </a:endParaRPr>
          </a:p>
          <a:p>
            <a:r>
              <a:rPr lang="zh-TW" altLang="zh-TW" sz="1400" dirty="0">
                <a:latin typeface="PMingLiU" panose="02020500000000000000" pitchFamily="18" charset="-120"/>
                <a:ea typeface="PMingLiU" panose="02020500000000000000" pitchFamily="18" charset="-120"/>
              </a:rPr>
              <a:t>於格式化文本</a:t>
            </a:r>
            <a:endParaRPr lang="en-US" altLang="zh-TW" sz="1400" dirty="0">
              <a:latin typeface="PMingLiU" panose="02020500000000000000" pitchFamily="18" charset="-120"/>
              <a:ea typeface="PMingLiU" panose="02020500000000000000" pitchFamily="18" charset="-120"/>
            </a:endParaRPr>
          </a:p>
          <a:p>
            <a:r>
              <a:rPr lang="zh-TW" altLang="zh-TW" sz="1400" dirty="0">
                <a:latin typeface="PMingLiU" panose="02020500000000000000" pitchFamily="18" charset="-120"/>
                <a:ea typeface="PMingLiU" panose="02020500000000000000" pitchFamily="18" charset="-120"/>
              </a:rPr>
              <a:t>的預定義標記</a:t>
            </a:r>
            <a:endParaRPr lang="en-US" altLang="zh-TW" sz="1400" dirty="0">
              <a:latin typeface="PMingLiU" panose="02020500000000000000" pitchFamily="18" charset="-120"/>
              <a:ea typeface="PMingLiU" panose="02020500000000000000" pitchFamily="18" charset="-120"/>
            </a:endParaRPr>
          </a:p>
          <a:p>
            <a:r>
              <a:rPr lang="zh-TW" altLang="zh-TW" sz="1400" dirty="0">
                <a:latin typeface="PMingLiU" panose="02020500000000000000" pitchFamily="18" charset="-120"/>
                <a:ea typeface="PMingLiU" panose="02020500000000000000" pitchFamily="18" charset="-120"/>
              </a:rPr>
              <a:t>“標記”</a:t>
            </a:r>
            <a:endParaRPr kumimoji="1" lang="zh-TW" altLang="en-US" sz="1400" dirty="0">
              <a:latin typeface="PMingLiU" panose="02020500000000000000" pitchFamily="18" charset="-120"/>
              <a:ea typeface="PMingLiU" panose="02020500000000000000" pitchFamily="18" charset="-120"/>
            </a:endParaRPr>
          </a:p>
        </p:txBody>
      </p:sp>
      <p:sp>
        <p:nvSpPr>
          <p:cNvPr id="7" name="文字方塊 6">
            <a:extLst>
              <a:ext uri="{FF2B5EF4-FFF2-40B4-BE49-F238E27FC236}">
                <a16:creationId xmlns:a16="http://schemas.microsoft.com/office/drawing/2014/main" xmlns="" id="{B4B5F884-88AE-6D43-BC4A-36B35F6A3AF5}"/>
              </a:ext>
            </a:extLst>
          </p:cNvPr>
          <p:cNvSpPr txBox="1"/>
          <p:nvPr/>
        </p:nvSpPr>
        <p:spPr>
          <a:xfrm>
            <a:off x="5293881" y="2455969"/>
            <a:ext cx="1980029"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控製網頁的外觀和感覺</a:t>
            </a:r>
            <a:endParaRPr kumimoji="1" lang="zh-TW" altLang="en-US" sz="1400" dirty="0">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ADF30665-06F2-684C-A975-A68F44C91339}"/>
              </a:ext>
            </a:extLst>
          </p:cNvPr>
          <p:cNvSpPr txBox="1"/>
          <p:nvPr/>
        </p:nvSpPr>
        <p:spPr>
          <a:xfrm>
            <a:off x="4267200" y="2839972"/>
            <a:ext cx="1898277" cy="307777"/>
          </a:xfrm>
          <a:prstGeom prst="rect">
            <a:avLst/>
          </a:prstGeom>
          <a:solidFill>
            <a:srgbClr val="FFFF00"/>
          </a:solidFill>
        </p:spPr>
        <p:txBody>
          <a:bodyPr wrap="none" rtlCol="0">
            <a:spAutoFit/>
          </a:bodyPr>
          <a:lstStyle/>
          <a:p>
            <a:r>
              <a:rPr kumimoji="1" lang="en-US" altLang="zh-Hant" sz="1400" dirty="0">
                <a:latin typeface="PMingLiU" panose="02020500000000000000" pitchFamily="18" charset="-120"/>
                <a:ea typeface="PMingLiU" panose="02020500000000000000" pitchFamily="18" charset="-120"/>
              </a:rPr>
              <a:t>HTML5</a:t>
            </a:r>
            <a:r>
              <a:rPr kumimoji="1" lang="zh-Hant" altLang="en-US" sz="1400" dirty="0">
                <a:latin typeface="PMingLiU" panose="02020500000000000000" pitchFamily="18" charset="-120"/>
                <a:ea typeface="PMingLiU" panose="02020500000000000000" pitchFamily="18" charset="-120"/>
              </a:rPr>
              <a:t> 是最新的版本</a:t>
            </a:r>
            <a:endParaRPr kumimoji="1" lang="zh-TW" altLang="en-US" sz="1400" dirty="0" err="1">
              <a:latin typeface="PMingLiU" panose="02020500000000000000" pitchFamily="18" charset="-120"/>
              <a:ea typeface="PMingLiU" panose="02020500000000000000" pitchFamily="18" charset="-120"/>
            </a:endParaRPr>
          </a:p>
        </p:txBody>
      </p:sp>
      <p:sp>
        <p:nvSpPr>
          <p:cNvPr id="9" name="文字方塊 8">
            <a:extLst>
              <a:ext uri="{FF2B5EF4-FFF2-40B4-BE49-F238E27FC236}">
                <a16:creationId xmlns:a16="http://schemas.microsoft.com/office/drawing/2014/main" xmlns="" id="{7D4FB3CE-466C-7B4D-BDAA-59FB6DA58471}"/>
              </a:ext>
            </a:extLst>
          </p:cNvPr>
          <p:cNvSpPr txBox="1"/>
          <p:nvPr/>
        </p:nvSpPr>
        <p:spPr>
          <a:xfrm>
            <a:off x="6517616" y="3465626"/>
            <a:ext cx="2169184"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可擴展標記語言（XML）</a:t>
            </a:r>
            <a:endParaRPr kumimoji="1" lang="zh-TW" altLang="en-US" sz="1400" dirty="0">
              <a:latin typeface="PMingLiU" panose="02020500000000000000" pitchFamily="18" charset="-120"/>
              <a:ea typeface="PMingLiU" panose="02020500000000000000" pitchFamily="18" charset="-120"/>
            </a:endParaRPr>
          </a:p>
        </p:txBody>
      </p:sp>
      <p:sp>
        <p:nvSpPr>
          <p:cNvPr id="10" name="文字方塊 9">
            <a:extLst>
              <a:ext uri="{FF2B5EF4-FFF2-40B4-BE49-F238E27FC236}">
                <a16:creationId xmlns:a16="http://schemas.microsoft.com/office/drawing/2014/main" xmlns="" id="{BA340E2E-73A5-3847-8AD7-E11B046D4C8B}"/>
              </a:ext>
            </a:extLst>
          </p:cNvPr>
          <p:cNvSpPr txBox="1"/>
          <p:nvPr/>
        </p:nvSpPr>
        <p:spPr>
          <a:xfrm>
            <a:off x="6014591" y="3849629"/>
            <a:ext cx="1980029" cy="307777"/>
          </a:xfrm>
          <a:prstGeom prst="rect">
            <a:avLst/>
          </a:prstGeom>
          <a:solidFill>
            <a:srgbClr val="FFFF00"/>
          </a:solidFill>
        </p:spPr>
        <p:txBody>
          <a:bodyPr wrap="none" rtlCol="0">
            <a:spAutoFit/>
          </a:bodyPr>
          <a:lstStyle/>
          <a:p>
            <a:r>
              <a:rPr lang="zh-Hant" altLang="en-US" sz="1400" dirty="0">
                <a:latin typeface="PMingLiU" panose="02020500000000000000" pitchFamily="18" charset="-120"/>
                <a:ea typeface="PMingLiU" panose="02020500000000000000" pitchFamily="18" charset="-120"/>
              </a:rPr>
              <a:t>設計來</a:t>
            </a:r>
            <a:r>
              <a:rPr lang="zh-TW" altLang="zh-TW" sz="1400" dirty="0">
                <a:latin typeface="PMingLiU" panose="02020500000000000000" pitchFamily="18" charset="-120"/>
                <a:ea typeface="PMingLiU" panose="02020500000000000000" pitchFamily="18" charset="-120"/>
              </a:rPr>
              <a:t>描述數據和信息</a:t>
            </a:r>
            <a:endParaRPr kumimoji="1" lang="zh-TW" altLang="en-US" sz="1400" dirty="0">
              <a:latin typeface="PMingLiU" panose="02020500000000000000" pitchFamily="18" charset="-120"/>
              <a:ea typeface="PMingLiU" panose="02020500000000000000" pitchFamily="18" charset="-120"/>
            </a:endParaRPr>
          </a:p>
        </p:txBody>
      </p:sp>
      <p:sp>
        <p:nvSpPr>
          <p:cNvPr id="11" name="文字方塊 10">
            <a:extLst>
              <a:ext uri="{FF2B5EF4-FFF2-40B4-BE49-F238E27FC236}">
                <a16:creationId xmlns:a16="http://schemas.microsoft.com/office/drawing/2014/main" xmlns="" id="{2E42B478-B354-7141-BD86-CBFCDC22A766}"/>
              </a:ext>
            </a:extLst>
          </p:cNvPr>
          <p:cNvSpPr txBox="1"/>
          <p:nvPr/>
        </p:nvSpPr>
        <p:spPr>
          <a:xfrm>
            <a:off x="4724400" y="4245195"/>
            <a:ext cx="1980029"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使用的標籤由用戶定義</a:t>
            </a:r>
            <a:endParaRPr kumimoji="1" lang="zh-TW" altLang="en-US" sz="1400" dirty="0">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21541096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Insight on Technology: </a:t>
            </a:r>
            <a:r>
              <a:rPr lang="en-US" altLang="en-US" dirty="0"/>
              <a:t>The Rise of HTML5</a:t>
            </a:r>
            <a:endParaRPr lang="en-US" dirty="0"/>
          </a:p>
        </p:txBody>
      </p:sp>
      <p:sp>
        <p:nvSpPr>
          <p:cNvPr id="3" name="Content Placeholder 2"/>
          <p:cNvSpPr>
            <a:spLocks noGrp="1"/>
          </p:cNvSpPr>
          <p:nvPr>
            <p:ph idx="1"/>
          </p:nvPr>
        </p:nvSpPr>
        <p:spPr/>
        <p:txBody>
          <a:bodyPr/>
          <a:lstStyle/>
          <a:p>
            <a:r>
              <a:rPr lang="en-US" dirty="0"/>
              <a:t>Class Discussion</a:t>
            </a:r>
          </a:p>
          <a:p>
            <a:pPr lvl="1"/>
            <a:r>
              <a:rPr lang="en-US" dirty="0"/>
              <a:t>What features of HTML5 are changing the way websites are built?</a:t>
            </a:r>
          </a:p>
          <a:p>
            <a:pPr lvl="1"/>
            <a:r>
              <a:rPr lang="en-US" dirty="0"/>
              <a:t>Is HTML5 a disruptive technology, and if so, for whom?</a:t>
            </a:r>
          </a:p>
          <a:p>
            <a:pPr lvl="1"/>
            <a:r>
              <a:rPr lang="en-US" dirty="0"/>
              <a:t>Are there any disadvantages in websites and mobile apps moving to an HTML5 platform?</a:t>
            </a:r>
          </a:p>
        </p:txBody>
      </p:sp>
      <p:sp>
        <p:nvSpPr>
          <p:cNvPr id="4" name="文字方塊 3">
            <a:extLst>
              <a:ext uri="{FF2B5EF4-FFF2-40B4-BE49-F238E27FC236}">
                <a16:creationId xmlns:a16="http://schemas.microsoft.com/office/drawing/2014/main" xmlns="" id="{C0B02577-B72F-5E48-8042-81D993B0938F}"/>
              </a:ext>
            </a:extLst>
          </p:cNvPr>
          <p:cNvSpPr txBox="1"/>
          <p:nvPr/>
        </p:nvSpPr>
        <p:spPr>
          <a:xfrm>
            <a:off x="460094" y="481313"/>
            <a:ext cx="2207656"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技術洞察：HTML5的崛起</a:t>
            </a:r>
            <a:endParaRPr kumimoji="1" lang="zh-TW" altLang="en-US" sz="1400" dirty="0">
              <a:latin typeface="PMingLiU" panose="02020500000000000000" pitchFamily="18" charset="-120"/>
              <a:ea typeface="PMingLiU" panose="02020500000000000000" pitchFamily="18" charset="-120"/>
            </a:endParaRPr>
          </a:p>
        </p:txBody>
      </p:sp>
      <p:sp>
        <p:nvSpPr>
          <p:cNvPr id="5" name="文字方塊 4">
            <a:extLst>
              <a:ext uri="{FF2B5EF4-FFF2-40B4-BE49-F238E27FC236}">
                <a16:creationId xmlns:a16="http://schemas.microsoft.com/office/drawing/2014/main" xmlns="" id="{DDA7837D-765E-2447-901D-86C19DADBB4E}"/>
              </a:ext>
            </a:extLst>
          </p:cNvPr>
          <p:cNvSpPr txBox="1"/>
          <p:nvPr/>
        </p:nvSpPr>
        <p:spPr>
          <a:xfrm>
            <a:off x="3505200" y="1676400"/>
            <a:ext cx="902811"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課堂討論</a:t>
            </a:r>
            <a:endParaRPr kumimoji="1" lang="zh-TW" altLang="en-US" sz="1400" dirty="0">
              <a:latin typeface="PMingLiU" panose="02020500000000000000" pitchFamily="18" charset="-120"/>
              <a:ea typeface="PMingLiU" panose="02020500000000000000" pitchFamily="18" charset="-120"/>
            </a:endParaRPr>
          </a:p>
        </p:txBody>
      </p:sp>
      <p:sp>
        <p:nvSpPr>
          <p:cNvPr id="6" name="文字方塊 5">
            <a:extLst>
              <a:ext uri="{FF2B5EF4-FFF2-40B4-BE49-F238E27FC236}">
                <a16:creationId xmlns:a16="http://schemas.microsoft.com/office/drawing/2014/main" xmlns="" id="{539D2623-40B8-0942-B3D1-16C690325467}"/>
              </a:ext>
            </a:extLst>
          </p:cNvPr>
          <p:cNvSpPr txBox="1"/>
          <p:nvPr/>
        </p:nvSpPr>
        <p:spPr>
          <a:xfrm>
            <a:off x="914400" y="3663126"/>
            <a:ext cx="3799438"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HTML5的哪些功能正在改變網站的構建方式？</a:t>
            </a:r>
            <a:endParaRPr kumimoji="1" lang="zh-TW" altLang="en-US" sz="1400" dirty="0">
              <a:latin typeface="PMingLiU" panose="02020500000000000000" pitchFamily="18" charset="-120"/>
              <a:ea typeface="PMingLiU" panose="02020500000000000000" pitchFamily="18" charset="-120"/>
            </a:endParaRPr>
          </a:p>
        </p:txBody>
      </p:sp>
      <p:sp>
        <p:nvSpPr>
          <p:cNvPr id="7" name="文字方塊 6">
            <a:extLst>
              <a:ext uri="{FF2B5EF4-FFF2-40B4-BE49-F238E27FC236}">
                <a16:creationId xmlns:a16="http://schemas.microsoft.com/office/drawing/2014/main" xmlns="" id="{D77E23BC-5DC8-E54A-85C2-BCF021F3DAA6}"/>
              </a:ext>
            </a:extLst>
          </p:cNvPr>
          <p:cNvSpPr txBox="1"/>
          <p:nvPr/>
        </p:nvSpPr>
        <p:spPr>
          <a:xfrm>
            <a:off x="914400" y="4081827"/>
            <a:ext cx="4900701"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HTML5是一項顛覆性技術嗎？如果是這樣的話，對誰而言？</a:t>
            </a:r>
            <a:endParaRPr kumimoji="1" lang="zh-TW" altLang="en-US" sz="1400" dirty="0">
              <a:latin typeface="PMingLiU" panose="02020500000000000000" pitchFamily="18" charset="-120"/>
              <a:ea typeface="PMingLiU" panose="02020500000000000000" pitchFamily="18" charset="-120"/>
            </a:endParaRPr>
          </a:p>
        </p:txBody>
      </p:sp>
      <p:sp>
        <p:nvSpPr>
          <p:cNvPr id="9" name="文字方塊 8">
            <a:extLst>
              <a:ext uri="{FF2B5EF4-FFF2-40B4-BE49-F238E27FC236}">
                <a16:creationId xmlns:a16="http://schemas.microsoft.com/office/drawing/2014/main" xmlns="" id="{5C181AC7-B461-8348-AAE1-C8804E58D8CF}"/>
              </a:ext>
            </a:extLst>
          </p:cNvPr>
          <p:cNvSpPr txBox="1"/>
          <p:nvPr/>
        </p:nvSpPr>
        <p:spPr>
          <a:xfrm>
            <a:off x="897038" y="4588133"/>
            <a:ext cx="4182555"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網站和移動應用移至HTML5平台有什麼不利之處？</a:t>
            </a:r>
            <a:endParaRPr kumimoji="1" lang="zh-TW" altLang="en-US" sz="1400" dirty="0">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37157338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Servers and Web Clients</a:t>
            </a:r>
          </a:p>
        </p:txBody>
      </p:sp>
      <p:sp>
        <p:nvSpPr>
          <p:cNvPr id="3" name="Content Placeholder 2"/>
          <p:cNvSpPr>
            <a:spLocks noGrp="1"/>
          </p:cNvSpPr>
          <p:nvPr>
            <p:ph idx="1"/>
          </p:nvPr>
        </p:nvSpPr>
        <p:spPr/>
        <p:txBody>
          <a:bodyPr/>
          <a:lstStyle/>
          <a:p>
            <a:r>
              <a:rPr lang="en-US" dirty="0"/>
              <a:t>Web server software </a:t>
            </a:r>
          </a:p>
          <a:p>
            <a:pPr lvl="1"/>
            <a:r>
              <a:rPr lang="en-US" dirty="0"/>
              <a:t>Enables a computer to deliver web pages to clients on a network that request this service by sending an HTTP request</a:t>
            </a:r>
          </a:p>
          <a:p>
            <a:pPr lvl="1"/>
            <a:r>
              <a:rPr lang="en-US" dirty="0"/>
              <a:t>Basic capabilities: Security services, FTP, search engine, data capture</a:t>
            </a:r>
          </a:p>
          <a:p>
            <a:r>
              <a:rPr lang="en-US" dirty="0"/>
              <a:t>Web server </a:t>
            </a:r>
          </a:p>
          <a:p>
            <a:pPr lvl="1"/>
            <a:r>
              <a:rPr lang="en-US" dirty="0"/>
              <a:t>May refer to either web server software or physical server</a:t>
            </a:r>
          </a:p>
          <a:p>
            <a:pPr lvl="1"/>
            <a:r>
              <a:rPr lang="en-US" dirty="0"/>
              <a:t>Specialized servers: Database servers, ad servers, and so on</a:t>
            </a:r>
          </a:p>
          <a:p>
            <a:r>
              <a:rPr lang="en-US" dirty="0"/>
              <a:t>Web client </a:t>
            </a:r>
          </a:p>
          <a:p>
            <a:pPr lvl="1"/>
            <a:r>
              <a:rPr lang="en-US" dirty="0"/>
              <a:t>Any computing device attached to the Internet that is capable of making HTTP requests and displaying HTML pages</a:t>
            </a:r>
          </a:p>
        </p:txBody>
      </p:sp>
      <p:sp>
        <p:nvSpPr>
          <p:cNvPr id="4" name="文字方塊 3">
            <a:extLst>
              <a:ext uri="{FF2B5EF4-FFF2-40B4-BE49-F238E27FC236}">
                <a16:creationId xmlns:a16="http://schemas.microsoft.com/office/drawing/2014/main" xmlns="" id="{AC96CE8F-D43D-AB49-818E-E50EBACF46A5}"/>
              </a:ext>
            </a:extLst>
          </p:cNvPr>
          <p:cNvSpPr txBox="1"/>
          <p:nvPr/>
        </p:nvSpPr>
        <p:spPr>
          <a:xfrm>
            <a:off x="6096000" y="914400"/>
            <a:ext cx="2079415" cy="307777"/>
          </a:xfrm>
          <a:prstGeom prst="rect">
            <a:avLst/>
          </a:prstGeom>
          <a:solidFill>
            <a:srgbClr val="FFFF00"/>
          </a:solidFill>
        </p:spPr>
        <p:txBody>
          <a:bodyPr wrap="none" rtlCol="0">
            <a:spAutoFit/>
          </a:bodyPr>
          <a:lstStyle/>
          <a:p>
            <a:r>
              <a:rPr lang="en-US" altLang="zh-Hant" sz="1400" dirty="0">
                <a:latin typeface="PMingLiU" panose="02020500000000000000" pitchFamily="18" charset="-120"/>
                <a:ea typeface="PMingLiU" panose="02020500000000000000" pitchFamily="18" charset="-120"/>
              </a:rPr>
              <a:t>Web</a:t>
            </a:r>
            <a:r>
              <a:rPr lang="zh-TW" altLang="zh-TW" sz="1400" dirty="0">
                <a:latin typeface="PMingLiU" panose="02020500000000000000" pitchFamily="18" charset="-120"/>
                <a:ea typeface="PMingLiU" panose="02020500000000000000" pitchFamily="18" charset="-120"/>
              </a:rPr>
              <a:t>服務器和</a:t>
            </a:r>
            <a:r>
              <a:rPr lang="en-US" altLang="zh-Hant" sz="1400" dirty="0">
                <a:latin typeface="PMingLiU" panose="02020500000000000000" pitchFamily="18" charset="-120"/>
                <a:ea typeface="PMingLiU" panose="02020500000000000000" pitchFamily="18" charset="-120"/>
              </a:rPr>
              <a:t>Web</a:t>
            </a:r>
            <a:r>
              <a:rPr lang="zh-TW" altLang="zh-TW" sz="1400" dirty="0">
                <a:latin typeface="PMingLiU" panose="02020500000000000000" pitchFamily="18" charset="-120"/>
                <a:ea typeface="PMingLiU" panose="02020500000000000000" pitchFamily="18" charset="-120"/>
              </a:rPr>
              <a:t>客戶端</a:t>
            </a:r>
            <a:endParaRPr kumimoji="1" lang="zh-TW" altLang="en-US" sz="1400" dirty="0">
              <a:latin typeface="PMingLiU" panose="02020500000000000000" pitchFamily="18" charset="-120"/>
              <a:ea typeface="PMingLiU" panose="02020500000000000000" pitchFamily="18" charset="-120"/>
            </a:endParaRPr>
          </a:p>
        </p:txBody>
      </p:sp>
      <p:sp>
        <p:nvSpPr>
          <p:cNvPr id="5" name="文字方塊 4">
            <a:extLst>
              <a:ext uri="{FF2B5EF4-FFF2-40B4-BE49-F238E27FC236}">
                <a16:creationId xmlns:a16="http://schemas.microsoft.com/office/drawing/2014/main" xmlns="" id="{6CD128E1-17FA-D54F-A777-8E2BB057FECB}"/>
              </a:ext>
            </a:extLst>
          </p:cNvPr>
          <p:cNvSpPr txBox="1"/>
          <p:nvPr/>
        </p:nvSpPr>
        <p:spPr>
          <a:xfrm>
            <a:off x="838200" y="1259485"/>
            <a:ext cx="1922321" cy="400110"/>
          </a:xfrm>
          <a:prstGeom prst="rect">
            <a:avLst/>
          </a:prstGeom>
          <a:solidFill>
            <a:srgbClr val="FFFF00"/>
          </a:solidFill>
        </p:spPr>
        <p:txBody>
          <a:bodyPr wrap="none" rtlCol="0">
            <a:spAutoFit/>
          </a:bodyPr>
          <a:lstStyle/>
          <a:p>
            <a:r>
              <a:rPr kumimoji="1" lang="en-US" altLang="zh-Hant" sz="2000" dirty="0">
                <a:latin typeface="PMingLiU" panose="02020500000000000000" pitchFamily="18" charset="-120"/>
                <a:ea typeface="PMingLiU" panose="02020500000000000000" pitchFamily="18" charset="-120"/>
              </a:rPr>
              <a:t>Web</a:t>
            </a:r>
            <a:r>
              <a:rPr kumimoji="1" lang="zh-Hant" altLang="en-US" sz="2000" dirty="0">
                <a:latin typeface="PMingLiU" panose="02020500000000000000" pitchFamily="18" charset="-120"/>
                <a:ea typeface="PMingLiU" panose="02020500000000000000" pitchFamily="18" charset="-120"/>
              </a:rPr>
              <a:t>伺服器軟體</a:t>
            </a:r>
            <a:endParaRPr kumimoji="1" lang="zh-TW" altLang="en-US" sz="2000" dirty="0" err="1">
              <a:latin typeface="PMingLiU" panose="02020500000000000000" pitchFamily="18" charset="-120"/>
              <a:ea typeface="PMingLiU" panose="02020500000000000000" pitchFamily="18" charset="-120"/>
            </a:endParaRPr>
          </a:p>
        </p:txBody>
      </p:sp>
      <p:sp>
        <p:nvSpPr>
          <p:cNvPr id="6" name="文字方塊 5">
            <a:extLst>
              <a:ext uri="{FF2B5EF4-FFF2-40B4-BE49-F238E27FC236}">
                <a16:creationId xmlns:a16="http://schemas.microsoft.com/office/drawing/2014/main" xmlns="" id="{C8A02290-F842-4C41-B790-B80A77A3C146}"/>
              </a:ext>
            </a:extLst>
          </p:cNvPr>
          <p:cNvSpPr txBox="1"/>
          <p:nvPr/>
        </p:nvSpPr>
        <p:spPr>
          <a:xfrm>
            <a:off x="4446349" y="1659595"/>
            <a:ext cx="3299301" cy="523220"/>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使計算機能夠通過發送HTTP請求將網頁</a:t>
            </a:r>
            <a:endParaRPr lang="en-US" altLang="zh-TW" sz="1400" dirty="0">
              <a:latin typeface="PMingLiU" panose="02020500000000000000" pitchFamily="18" charset="-120"/>
              <a:ea typeface="PMingLiU" panose="02020500000000000000" pitchFamily="18" charset="-120"/>
            </a:endParaRPr>
          </a:p>
          <a:p>
            <a:r>
              <a:rPr lang="zh-TW" altLang="zh-TW" sz="1400" dirty="0">
                <a:latin typeface="PMingLiU" panose="02020500000000000000" pitchFamily="18" charset="-120"/>
                <a:ea typeface="PMingLiU" panose="02020500000000000000" pitchFamily="18" charset="-120"/>
              </a:rPr>
              <a:t>發送到請求此服務的網絡上的客戶端</a:t>
            </a:r>
            <a:endParaRPr kumimoji="1" lang="zh-TW" altLang="en-US" sz="1400" dirty="0">
              <a:latin typeface="PMingLiU" panose="02020500000000000000" pitchFamily="18" charset="-120"/>
              <a:ea typeface="PMingLiU" panose="02020500000000000000" pitchFamily="18" charset="-120"/>
            </a:endParaRPr>
          </a:p>
        </p:txBody>
      </p:sp>
      <p:sp>
        <p:nvSpPr>
          <p:cNvPr id="7" name="文字方塊 6">
            <a:extLst>
              <a:ext uri="{FF2B5EF4-FFF2-40B4-BE49-F238E27FC236}">
                <a16:creationId xmlns:a16="http://schemas.microsoft.com/office/drawing/2014/main" xmlns="" id="{6221617B-DCD8-0C4C-AF98-8B7A74E6347D}"/>
              </a:ext>
            </a:extLst>
          </p:cNvPr>
          <p:cNvSpPr txBox="1"/>
          <p:nvPr/>
        </p:nvSpPr>
        <p:spPr>
          <a:xfrm>
            <a:off x="2133600" y="3084270"/>
            <a:ext cx="4113627"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基本功能：安全服務，FTP，搜索引擎，數據捕獲</a:t>
            </a:r>
            <a:endParaRPr kumimoji="1" lang="zh-TW" altLang="en-US" sz="1400" b="1" dirty="0">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760F063C-197C-4545-9D0D-81432900C633}"/>
              </a:ext>
            </a:extLst>
          </p:cNvPr>
          <p:cNvSpPr txBox="1"/>
          <p:nvPr/>
        </p:nvSpPr>
        <p:spPr>
          <a:xfrm>
            <a:off x="2590800" y="3678179"/>
            <a:ext cx="1042273" cy="307777"/>
          </a:xfrm>
          <a:prstGeom prst="rect">
            <a:avLst/>
          </a:prstGeom>
          <a:solidFill>
            <a:srgbClr val="FFFF00"/>
          </a:solidFill>
        </p:spPr>
        <p:txBody>
          <a:bodyPr wrap="none" rtlCol="0">
            <a:spAutoFit/>
          </a:bodyPr>
          <a:lstStyle/>
          <a:p>
            <a:r>
              <a:rPr kumimoji="1" lang="en-US" altLang="zh-Hant" sz="1400" dirty="0">
                <a:latin typeface="PMingLiU" panose="02020500000000000000" pitchFamily="18" charset="-120"/>
                <a:ea typeface="PMingLiU" panose="02020500000000000000" pitchFamily="18" charset="-120"/>
              </a:rPr>
              <a:t>Web</a:t>
            </a:r>
            <a:r>
              <a:rPr kumimoji="1" lang="zh-Hant" altLang="en-US" sz="1400" dirty="0">
                <a:latin typeface="PMingLiU" panose="02020500000000000000" pitchFamily="18" charset="-120"/>
                <a:ea typeface="PMingLiU" panose="02020500000000000000" pitchFamily="18" charset="-120"/>
              </a:rPr>
              <a:t>伺服器</a:t>
            </a:r>
            <a:endParaRPr kumimoji="1" lang="zh-TW" altLang="en-US" sz="1400" dirty="0" err="1">
              <a:latin typeface="PMingLiU" panose="02020500000000000000" pitchFamily="18" charset="-120"/>
              <a:ea typeface="PMingLiU" panose="02020500000000000000" pitchFamily="18" charset="-120"/>
            </a:endParaRPr>
          </a:p>
        </p:txBody>
      </p:sp>
      <p:sp>
        <p:nvSpPr>
          <p:cNvPr id="9" name="文字方塊 8">
            <a:extLst>
              <a:ext uri="{FF2B5EF4-FFF2-40B4-BE49-F238E27FC236}">
                <a16:creationId xmlns:a16="http://schemas.microsoft.com/office/drawing/2014/main" xmlns="" id="{8CA74A86-6126-4E4E-AE95-38296BAAEDAF}"/>
              </a:ext>
            </a:extLst>
          </p:cNvPr>
          <p:cNvSpPr txBox="1"/>
          <p:nvPr/>
        </p:nvSpPr>
        <p:spPr>
          <a:xfrm>
            <a:off x="5334000" y="3863181"/>
            <a:ext cx="3057247"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可以指</a:t>
            </a:r>
            <a:r>
              <a:rPr lang="zh-Hant" altLang="en-US" sz="1400" dirty="0">
                <a:latin typeface="PMingLiU" panose="02020500000000000000" pitchFamily="18" charset="-120"/>
                <a:ea typeface="PMingLiU" panose="02020500000000000000" pitchFamily="18" charset="-120"/>
              </a:rPr>
              <a:t>網頁</a:t>
            </a:r>
            <a:r>
              <a:rPr lang="zh-TW" altLang="zh-TW" sz="1400" dirty="0">
                <a:latin typeface="PMingLiU" panose="02020500000000000000" pitchFamily="18" charset="-120"/>
                <a:ea typeface="PMingLiU" panose="02020500000000000000" pitchFamily="18" charset="-120"/>
              </a:rPr>
              <a:t>服務器軟件或</a:t>
            </a:r>
            <a:r>
              <a:rPr lang="zh-Hant" altLang="en-US" sz="1400" dirty="0">
                <a:latin typeface="PMingLiU" panose="02020500000000000000" pitchFamily="18" charset="-120"/>
                <a:ea typeface="PMingLiU" panose="02020500000000000000" pitchFamily="18" charset="-120"/>
              </a:rPr>
              <a:t>實體</a:t>
            </a:r>
            <a:r>
              <a:rPr lang="zh-TW" altLang="zh-TW" sz="1400" dirty="0">
                <a:latin typeface="PMingLiU" panose="02020500000000000000" pitchFamily="18" charset="-120"/>
                <a:ea typeface="PMingLiU" panose="02020500000000000000" pitchFamily="18" charset="-120"/>
              </a:rPr>
              <a:t>服務器</a:t>
            </a:r>
            <a:endParaRPr kumimoji="1" lang="zh-TW" altLang="en-US" sz="1400" dirty="0">
              <a:latin typeface="PMingLiU" panose="02020500000000000000" pitchFamily="18" charset="-120"/>
              <a:ea typeface="PMingLiU" panose="02020500000000000000" pitchFamily="18" charset="-120"/>
            </a:endParaRPr>
          </a:p>
        </p:txBody>
      </p:sp>
      <p:sp>
        <p:nvSpPr>
          <p:cNvPr id="10" name="文字方塊 9">
            <a:extLst>
              <a:ext uri="{FF2B5EF4-FFF2-40B4-BE49-F238E27FC236}">
                <a16:creationId xmlns:a16="http://schemas.microsoft.com/office/drawing/2014/main" xmlns="" id="{4F8FA91E-F6C1-6B44-B7E5-864DAF34EE84}"/>
              </a:ext>
            </a:extLst>
          </p:cNvPr>
          <p:cNvSpPr txBox="1"/>
          <p:nvPr/>
        </p:nvSpPr>
        <p:spPr>
          <a:xfrm>
            <a:off x="4795391" y="4766511"/>
            <a:ext cx="3595856"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專用服務器：</a:t>
            </a:r>
            <a:r>
              <a:rPr lang="zh-Hant" altLang="en-US" sz="1400" dirty="0">
                <a:latin typeface="PMingLiU" panose="02020500000000000000" pitchFamily="18" charset="-120"/>
                <a:ea typeface="PMingLiU" panose="02020500000000000000" pitchFamily="18" charset="-120"/>
              </a:rPr>
              <a:t>資料</a:t>
            </a:r>
            <a:r>
              <a:rPr lang="zh-TW" altLang="zh-TW" sz="1400" dirty="0">
                <a:latin typeface="PMingLiU" panose="02020500000000000000" pitchFamily="18" charset="-120"/>
                <a:ea typeface="PMingLiU" panose="02020500000000000000" pitchFamily="18" charset="-120"/>
              </a:rPr>
              <a:t>庫服務器，廣告服務器等</a:t>
            </a:r>
            <a:endParaRPr kumimoji="1" lang="zh-TW" altLang="en-US" sz="1400" dirty="0">
              <a:latin typeface="PMingLiU" panose="02020500000000000000" pitchFamily="18" charset="-120"/>
              <a:ea typeface="PMingLiU" panose="02020500000000000000" pitchFamily="18" charset="-120"/>
            </a:endParaRPr>
          </a:p>
        </p:txBody>
      </p:sp>
      <p:sp>
        <p:nvSpPr>
          <p:cNvPr id="11" name="文字方塊 10">
            <a:extLst>
              <a:ext uri="{FF2B5EF4-FFF2-40B4-BE49-F238E27FC236}">
                <a16:creationId xmlns:a16="http://schemas.microsoft.com/office/drawing/2014/main" xmlns="" id="{002C1476-5368-4145-92FC-E747EF771A5C}"/>
              </a:ext>
            </a:extLst>
          </p:cNvPr>
          <p:cNvSpPr txBox="1"/>
          <p:nvPr/>
        </p:nvSpPr>
        <p:spPr>
          <a:xfrm>
            <a:off x="2544501" y="5074288"/>
            <a:ext cx="1042273" cy="307777"/>
          </a:xfrm>
          <a:prstGeom prst="rect">
            <a:avLst/>
          </a:prstGeom>
          <a:solidFill>
            <a:srgbClr val="FFFF00"/>
          </a:solidFill>
        </p:spPr>
        <p:txBody>
          <a:bodyPr wrap="none" rtlCol="0">
            <a:spAutoFit/>
          </a:bodyPr>
          <a:lstStyle/>
          <a:p>
            <a:r>
              <a:rPr kumimoji="1" lang="en-US" altLang="zh-Hant" sz="1400" dirty="0">
                <a:latin typeface="PMingLiU" panose="02020500000000000000" pitchFamily="18" charset="-120"/>
                <a:ea typeface="PMingLiU" panose="02020500000000000000" pitchFamily="18" charset="-120"/>
              </a:rPr>
              <a:t>Web</a:t>
            </a:r>
            <a:r>
              <a:rPr kumimoji="1" lang="zh-Hant" altLang="en-US" sz="1400" dirty="0">
                <a:latin typeface="PMingLiU" panose="02020500000000000000" pitchFamily="18" charset="-120"/>
                <a:ea typeface="PMingLiU" panose="02020500000000000000" pitchFamily="18" charset="-120"/>
              </a:rPr>
              <a:t>客戶端</a:t>
            </a:r>
            <a:endParaRPr kumimoji="1" lang="zh-TW" altLang="en-US" sz="1400" dirty="0" err="1">
              <a:latin typeface="PMingLiU" panose="02020500000000000000" pitchFamily="18" charset="-120"/>
              <a:ea typeface="PMingLiU" panose="02020500000000000000" pitchFamily="18" charset="-120"/>
            </a:endParaRPr>
          </a:p>
        </p:txBody>
      </p:sp>
      <p:sp>
        <p:nvSpPr>
          <p:cNvPr id="12" name="文字方塊 11">
            <a:extLst>
              <a:ext uri="{FF2B5EF4-FFF2-40B4-BE49-F238E27FC236}">
                <a16:creationId xmlns:a16="http://schemas.microsoft.com/office/drawing/2014/main" xmlns="" id="{7C31374A-10D5-1247-AE6B-499A51FC159F}"/>
              </a:ext>
            </a:extLst>
          </p:cNvPr>
          <p:cNvSpPr txBox="1"/>
          <p:nvPr/>
        </p:nvSpPr>
        <p:spPr>
          <a:xfrm>
            <a:off x="1066800" y="6060199"/>
            <a:ext cx="5628464"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連接到互聯網的任何</a:t>
            </a:r>
            <a:r>
              <a:rPr lang="zh-Hant" altLang="en-US" sz="1400" dirty="0">
                <a:latin typeface="PMingLiU" panose="02020500000000000000" pitchFamily="18" charset="-120"/>
                <a:ea typeface="PMingLiU" panose="02020500000000000000" pitchFamily="18" charset="-120"/>
              </a:rPr>
              <a:t>運算裝置</a:t>
            </a:r>
            <a:r>
              <a:rPr lang="zh-TW" altLang="zh-TW" sz="1400" dirty="0">
                <a:latin typeface="PMingLiU" panose="02020500000000000000" pitchFamily="18" charset="-120"/>
                <a:ea typeface="PMingLiU" panose="02020500000000000000" pitchFamily="18" charset="-120"/>
              </a:rPr>
              <a:t>，能夠發出HTTP請求並顯示HTML頁面</a:t>
            </a:r>
            <a:endParaRPr kumimoji="1" lang="zh-TW" altLang="en-US" sz="1400" dirty="0">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42105684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Browsers</a:t>
            </a:r>
          </a:p>
        </p:txBody>
      </p:sp>
      <p:sp>
        <p:nvSpPr>
          <p:cNvPr id="3" name="Content Placeholder 2"/>
          <p:cNvSpPr>
            <a:spLocks noGrp="1"/>
          </p:cNvSpPr>
          <p:nvPr>
            <p:ph idx="1"/>
          </p:nvPr>
        </p:nvSpPr>
        <p:spPr/>
        <p:txBody>
          <a:bodyPr/>
          <a:lstStyle/>
          <a:p>
            <a:r>
              <a:rPr lang="en-US" altLang="en-US" dirty="0"/>
              <a:t>Primary purpose is to display web page, but may include added features </a:t>
            </a:r>
          </a:p>
          <a:p>
            <a:pPr lvl="1"/>
            <a:r>
              <a:rPr lang="en-US" altLang="en-US" dirty="0"/>
              <a:t>Google’s Chrome: 51% of desktop market, 52% mobile market</a:t>
            </a:r>
          </a:p>
          <a:p>
            <a:pPr lvl="2"/>
            <a:r>
              <a:rPr lang="en-US" altLang="en-US" dirty="0"/>
              <a:t>Open source</a:t>
            </a:r>
          </a:p>
          <a:p>
            <a:pPr lvl="1"/>
            <a:r>
              <a:rPr lang="en-US" altLang="en-US" dirty="0"/>
              <a:t>Internet Explorer: 30% of desktop, &gt;2% mobile</a:t>
            </a:r>
          </a:p>
          <a:p>
            <a:pPr lvl="1"/>
            <a:r>
              <a:rPr lang="en-US" altLang="en-US" dirty="0"/>
              <a:t>Mozilla Firefox: 8% desktop, &gt;1% mobile</a:t>
            </a:r>
          </a:p>
          <a:p>
            <a:pPr lvl="2"/>
            <a:r>
              <a:rPr lang="en-US" altLang="en-US" dirty="0"/>
              <a:t>Open source</a:t>
            </a:r>
          </a:p>
          <a:p>
            <a:pPr lvl="1"/>
            <a:r>
              <a:rPr lang="en-US" altLang="en-US" dirty="0"/>
              <a:t>Apple’s Safari: 4.5% desktop, 28% mobile</a:t>
            </a:r>
          </a:p>
        </p:txBody>
      </p:sp>
      <p:sp>
        <p:nvSpPr>
          <p:cNvPr id="4" name="文字方塊 3">
            <a:extLst>
              <a:ext uri="{FF2B5EF4-FFF2-40B4-BE49-F238E27FC236}">
                <a16:creationId xmlns:a16="http://schemas.microsoft.com/office/drawing/2014/main" xmlns="" id="{A7F34F81-BBE1-B749-8F4C-745B1CCE416D}"/>
              </a:ext>
            </a:extLst>
          </p:cNvPr>
          <p:cNvSpPr txBox="1"/>
          <p:nvPr/>
        </p:nvSpPr>
        <p:spPr>
          <a:xfrm>
            <a:off x="3124200" y="935427"/>
            <a:ext cx="1082348"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網頁瀏覽器</a:t>
            </a:r>
            <a:endParaRPr kumimoji="1" lang="zh-TW" altLang="en-US" sz="1400" dirty="0">
              <a:latin typeface="PMingLiU" panose="02020500000000000000" pitchFamily="18" charset="-120"/>
              <a:ea typeface="PMingLiU" panose="02020500000000000000" pitchFamily="18" charset="-120"/>
            </a:endParaRPr>
          </a:p>
        </p:txBody>
      </p:sp>
      <p:sp>
        <p:nvSpPr>
          <p:cNvPr id="5" name="文字方塊 4">
            <a:extLst>
              <a:ext uri="{FF2B5EF4-FFF2-40B4-BE49-F238E27FC236}">
                <a16:creationId xmlns:a16="http://schemas.microsoft.com/office/drawing/2014/main" xmlns="" id="{76B6D100-7E3A-BF46-B760-BAD90226463B}"/>
              </a:ext>
            </a:extLst>
          </p:cNvPr>
          <p:cNvSpPr txBox="1"/>
          <p:nvPr/>
        </p:nvSpPr>
        <p:spPr>
          <a:xfrm>
            <a:off x="4343400" y="1377553"/>
            <a:ext cx="3775393" cy="307777"/>
          </a:xfrm>
          <a:prstGeom prst="rect">
            <a:avLst/>
          </a:prstGeom>
          <a:solidFill>
            <a:srgbClr val="FFFF00"/>
          </a:solidFill>
        </p:spPr>
        <p:txBody>
          <a:bodyPr wrap="none" rtlCol="0">
            <a:spAutoFit/>
          </a:bodyPr>
          <a:lstStyle/>
          <a:p>
            <a:r>
              <a:rPr lang="zh-TW" altLang="zh-TW" sz="1400" dirty="0">
                <a:latin typeface="PMingLiU" panose="02020500000000000000" pitchFamily="18" charset="-120"/>
                <a:ea typeface="PMingLiU" panose="02020500000000000000" pitchFamily="18" charset="-120"/>
              </a:rPr>
              <a:t>主要目的是顯示網頁，但可能包含增加的功能</a:t>
            </a:r>
            <a:endParaRPr kumimoji="1" lang="zh-TW" altLang="en-US" sz="1400" dirty="0">
              <a:latin typeface="PMingLiU" panose="02020500000000000000" pitchFamily="18" charset="-120"/>
              <a:ea typeface="PMingLiU" panose="02020500000000000000" pitchFamily="18" charset="-120"/>
            </a:endParaRPr>
          </a:p>
        </p:txBody>
      </p:sp>
      <p:sp>
        <p:nvSpPr>
          <p:cNvPr id="6" name="文字方塊 5">
            <a:extLst>
              <a:ext uri="{FF2B5EF4-FFF2-40B4-BE49-F238E27FC236}">
                <a16:creationId xmlns:a16="http://schemas.microsoft.com/office/drawing/2014/main" xmlns="" id="{0C2496DA-FD2A-7947-BCE3-7EB9B0F9E1A6}"/>
              </a:ext>
            </a:extLst>
          </p:cNvPr>
          <p:cNvSpPr txBox="1"/>
          <p:nvPr/>
        </p:nvSpPr>
        <p:spPr>
          <a:xfrm>
            <a:off x="4876800" y="2819400"/>
            <a:ext cx="2962671"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桌上型市場                         行動市場</a:t>
            </a:r>
            <a:endParaRPr kumimoji="1" lang="zh-TW" altLang="en-US" sz="1400" dirty="0" err="1">
              <a:latin typeface="PMingLiU" panose="02020500000000000000" pitchFamily="18" charset="-120"/>
              <a:ea typeface="PMingLiU" panose="02020500000000000000" pitchFamily="18" charset="-120"/>
            </a:endParaRPr>
          </a:p>
        </p:txBody>
      </p:sp>
      <p:sp>
        <p:nvSpPr>
          <p:cNvPr id="7" name="文字方塊 6">
            <a:extLst>
              <a:ext uri="{FF2B5EF4-FFF2-40B4-BE49-F238E27FC236}">
                <a16:creationId xmlns:a16="http://schemas.microsoft.com/office/drawing/2014/main" xmlns="" id="{70FB9DCD-34CF-F142-A8B3-7976453082C0}"/>
              </a:ext>
            </a:extLst>
          </p:cNvPr>
          <p:cNvSpPr txBox="1"/>
          <p:nvPr/>
        </p:nvSpPr>
        <p:spPr>
          <a:xfrm>
            <a:off x="2819400" y="2842549"/>
            <a:ext cx="1082348"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開放原始碼</a:t>
            </a:r>
            <a:endParaRPr kumimoji="1" lang="zh-TW" altLang="en-US" sz="1400" dirty="0" err="1">
              <a:latin typeface="PMingLiU" panose="02020500000000000000" pitchFamily="18" charset="-120"/>
              <a:ea typeface="PMingLiU" panose="02020500000000000000" pitchFamily="18" charset="-120"/>
            </a:endParaRPr>
          </a:p>
        </p:txBody>
      </p:sp>
      <p:sp>
        <p:nvSpPr>
          <p:cNvPr id="8" name="文字方塊 7">
            <a:extLst>
              <a:ext uri="{FF2B5EF4-FFF2-40B4-BE49-F238E27FC236}">
                <a16:creationId xmlns:a16="http://schemas.microsoft.com/office/drawing/2014/main" xmlns="" id="{AE23A8E8-3490-EF41-9102-247A472C5057}"/>
              </a:ext>
            </a:extLst>
          </p:cNvPr>
          <p:cNvSpPr txBox="1"/>
          <p:nvPr/>
        </p:nvSpPr>
        <p:spPr>
          <a:xfrm>
            <a:off x="2824705" y="3962400"/>
            <a:ext cx="1082348" cy="307777"/>
          </a:xfrm>
          <a:prstGeom prst="rect">
            <a:avLst/>
          </a:prstGeom>
          <a:solidFill>
            <a:srgbClr val="FFFF00"/>
          </a:solidFill>
        </p:spPr>
        <p:txBody>
          <a:bodyPr wrap="none" rtlCol="0">
            <a:spAutoFit/>
          </a:bodyPr>
          <a:lstStyle/>
          <a:p>
            <a:r>
              <a:rPr kumimoji="1" lang="zh-Hant" altLang="en-US" sz="1400" dirty="0">
                <a:latin typeface="PMingLiU" panose="02020500000000000000" pitchFamily="18" charset="-120"/>
                <a:ea typeface="PMingLiU" panose="02020500000000000000" pitchFamily="18" charset="-120"/>
              </a:rPr>
              <a:t>開放原始碼</a:t>
            </a:r>
            <a:endParaRPr kumimoji="1" lang="zh-TW" altLang="en-US" sz="1400" dirty="0" err="1">
              <a:latin typeface="PMingLiU" panose="02020500000000000000" pitchFamily="18" charset="-120"/>
              <a:ea typeface="PMingLiU" panose="02020500000000000000" pitchFamily="18" charset="-120"/>
            </a:endParaRPr>
          </a:p>
        </p:txBody>
      </p:sp>
      <p:sp>
        <p:nvSpPr>
          <p:cNvPr id="9" name="文字方塊 8">
            <a:extLst>
              <a:ext uri="{FF2B5EF4-FFF2-40B4-BE49-F238E27FC236}">
                <a16:creationId xmlns:a16="http://schemas.microsoft.com/office/drawing/2014/main" xmlns="" id="{97189FF5-80C8-2F4C-B561-9C09D0C582C6}"/>
              </a:ext>
            </a:extLst>
          </p:cNvPr>
          <p:cNvSpPr txBox="1"/>
          <p:nvPr/>
        </p:nvSpPr>
        <p:spPr>
          <a:xfrm>
            <a:off x="6096000" y="3874756"/>
            <a:ext cx="1334020" cy="523220"/>
          </a:xfrm>
          <a:prstGeom prst="rect">
            <a:avLst/>
          </a:prstGeom>
          <a:solidFill>
            <a:srgbClr val="FFFF00"/>
          </a:solidFill>
        </p:spPr>
        <p:txBody>
          <a:bodyPr wrap="none" rtlCol="0">
            <a:spAutoFit/>
          </a:bodyPr>
          <a:lstStyle/>
          <a:p>
            <a:r>
              <a:rPr kumimoji="1" lang="en-US" altLang="zh-Hant" sz="1400" dirty="0">
                <a:latin typeface="PMingLiU" panose="02020500000000000000" pitchFamily="18" charset="-120"/>
                <a:ea typeface="PMingLiU" panose="02020500000000000000" pitchFamily="18" charset="-120"/>
              </a:rPr>
              <a:t>Desktop</a:t>
            </a:r>
            <a:r>
              <a:rPr kumimoji="1" lang="zh-Hant" altLang="en-US" sz="1400" dirty="0">
                <a:latin typeface="PMingLiU" panose="02020500000000000000" pitchFamily="18" charset="-120"/>
                <a:ea typeface="PMingLiU" panose="02020500000000000000" pitchFamily="18" charset="-120"/>
              </a:rPr>
              <a:t> 桌上型</a:t>
            </a:r>
            <a:endParaRPr kumimoji="1" lang="en-US" altLang="zh-Hant" sz="1400" dirty="0">
              <a:latin typeface="PMingLiU" panose="02020500000000000000" pitchFamily="18" charset="-120"/>
              <a:ea typeface="PMingLiU" panose="02020500000000000000" pitchFamily="18" charset="-120"/>
            </a:endParaRPr>
          </a:p>
          <a:p>
            <a:r>
              <a:rPr kumimoji="1" lang="en-US" altLang="zh-Hant" sz="1400" dirty="0">
                <a:latin typeface="PMingLiU" panose="02020500000000000000" pitchFamily="18" charset="-120"/>
                <a:ea typeface="PMingLiU" panose="02020500000000000000" pitchFamily="18" charset="-120"/>
              </a:rPr>
              <a:t>Mobile</a:t>
            </a:r>
            <a:r>
              <a:rPr kumimoji="1" lang="zh-Hant" altLang="en-US" sz="1400" dirty="0">
                <a:latin typeface="PMingLiU" panose="02020500000000000000" pitchFamily="18" charset="-120"/>
                <a:ea typeface="PMingLiU" panose="02020500000000000000" pitchFamily="18" charset="-120"/>
              </a:rPr>
              <a:t> 行動</a:t>
            </a:r>
            <a:endParaRPr kumimoji="1" lang="zh-TW" altLang="en-US" sz="1400" dirty="0" err="1">
              <a:latin typeface="PMingLiU" panose="02020500000000000000" pitchFamily="18" charset="-120"/>
              <a:ea typeface="PMingLiU" panose="02020500000000000000" pitchFamily="18" charset="-120"/>
            </a:endParaRPr>
          </a:p>
        </p:txBody>
      </p:sp>
    </p:spTree>
    <p:extLst>
      <p:ext uri="{BB962C8B-B14F-4D97-AF65-F5344CB8AC3E}">
        <p14:creationId xmlns:p14="http://schemas.microsoft.com/office/powerpoint/2010/main" val="4741048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097280"/>
          </a:xfrm>
        </p:spPr>
        <p:txBody>
          <a:bodyPr/>
          <a:lstStyle/>
          <a:p>
            <a:r>
              <a:rPr lang="en-US" dirty="0"/>
              <a:t>The Internet and Web: Features</a:t>
            </a:r>
          </a:p>
        </p:txBody>
      </p:sp>
      <p:sp>
        <p:nvSpPr>
          <p:cNvPr id="3" name="Content Placeholder 2"/>
          <p:cNvSpPr>
            <a:spLocks noGrp="1"/>
          </p:cNvSpPr>
          <p:nvPr>
            <p:ph idx="1"/>
          </p:nvPr>
        </p:nvSpPr>
        <p:spPr/>
        <p:txBody>
          <a:bodyPr/>
          <a:lstStyle/>
          <a:p>
            <a:r>
              <a:rPr lang="en-US" dirty="0"/>
              <a:t>Features on which the foundations of </a:t>
            </a:r>
            <a:br>
              <a:rPr lang="en-US" dirty="0"/>
            </a:br>
            <a:r>
              <a:rPr lang="en-US" dirty="0"/>
              <a:t>e-commerce are built:</a:t>
            </a:r>
          </a:p>
          <a:p>
            <a:pPr lvl="1"/>
            <a:r>
              <a:rPr lang="en-US" dirty="0"/>
              <a:t>Communication tools</a:t>
            </a:r>
          </a:p>
          <a:p>
            <a:pPr lvl="1"/>
            <a:r>
              <a:rPr lang="en-US" dirty="0"/>
              <a:t>Search engines</a:t>
            </a:r>
          </a:p>
          <a:p>
            <a:pPr lvl="1"/>
            <a:r>
              <a:rPr lang="en-US" dirty="0"/>
              <a:t>Downloadable and streaming media</a:t>
            </a:r>
          </a:p>
          <a:p>
            <a:pPr lvl="1"/>
            <a:r>
              <a:rPr lang="en-US" dirty="0"/>
              <a:t>Web 2.0 applications and services</a:t>
            </a:r>
          </a:p>
          <a:p>
            <a:pPr lvl="1"/>
            <a:r>
              <a:rPr lang="en-US" dirty="0"/>
              <a:t>Virtual reality and augmented reality </a:t>
            </a:r>
          </a:p>
          <a:p>
            <a:pPr lvl="1"/>
            <a:r>
              <a:rPr lang="en-US" dirty="0"/>
              <a:t>Intelligent personal assistants</a:t>
            </a:r>
          </a:p>
        </p:txBody>
      </p:sp>
      <p:sp>
        <p:nvSpPr>
          <p:cNvPr id="4" name="文字方塊 3"/>
          <p:cNvSpPr txBox="1"/>
          <p:nvPr/>
        </p:nvSpPr>
        <p:spPr>
          <a:xfrm>
            <a:off x="472440" y="494863"/>
            <a:ext cx="1752600" cy="307777"/>
          </a:xfrm>
          <a:prstGeom prst="rect">
            <a:avLst/>
          </a:prstGeom>
          <a:solidFill>
            <a:srgbClr val="FFFF00"/>
          </a:solidFill>
        </p:spPr>
        <p:txBody>
          <a:bodyPr wrap="square" rtlCol="0">
            <a:spAutoFit/>
          </a:bodyPr>
          <a:lstStyle/>
          <a:p>
            <a:r>
              <a:rPr lang="zh-TW" altLang="en-US" sz="1400" dirty="0"/>
              <a:t>互聯網和網路</a:t>
            </a:r>
            <a:r>
              <a:rPr lang="en-US" altLang="zh-TW" sz="1400" dirty="0"/>
              <a:t>:</a:t>
            </a:r>
            <a:r>
              <a:rPr lang="zh-TW" altLang="en-US" sz="1400" dirty="0"/>
              <a:t>功能</a:t>
            </a:r>
            <a:endParaRPr lang="en-US" altLang="zh-TW" sz="1400" dirty="0"/>
          </a:p>
        </p:txBody>
      </p:sp>
      <p:sp>
        <p:nvSpPr>
          <p:cNvPr id="5" name="文字方塊 4"/>
          <p:cNvSpPr txBox="1"/>
          <p:nvPr/>
        </p:nvSpPr>
        <p:spPr>
          <a:xfrm>
            <a:off x="436880" y="1325882"/>
            <a:ext cx="2230120" cy="307777"/>
          </a:xfrm>
          <a:prstGeom prst="rect">
            <a:avLst/>
          </a:prstGeom>
          <a:solidFill>
            <a:srgbClr val="FFFF00"/>
          </a:solidFill>
        </p:spPr>
        <p:txBody>
          <a:bodyPr wrap="square" rtlCol="0">
            <a:spAutoFit/>
          </a:bodyPr>
          <a:lstStyle/>
          <a:p>
            <a:r>
              <a:rPr lang="zh-TW" altLang="en-US" sz="1400" dirty="0"/>
              <a:t>建立電子商務基礎的功能</a:t>
            </a:r>
            <a:endParaRPr lang="en-US" altLang="zh-TW" sz="1400" dirty="0"/>
          </a:p>
        </p:txBody>
      </p:sp>
      <p:sp>
        <p:nvSpPr>
          <p:cNvPr id="6" name="文字方塊 5"/>
          <p:cNvSpPr txBox="1"/>
          <p:nvPr/>
        </p:nvSpPr>
        <p:spPr>
          <a:xfrm>
            <a:off x="5410200" y="2416631"/>
            <a:ext cx="3429000" cy="2462213"/>
          </a:xfrm>
          <a:prstGeom prst="rect">
            <a:avLst/>
          </a:prstGeom>
          <a:solidFill>
            <a:srgbClr val="FFFF00"/>
          </a:solidFill>
        </p:spPr>
        <p:txBody>
          <a:bodyPr wrap="square" rtlCol="0">
            <a:spAutoFit/>
          </a:bodyPr>
          <a:lstStyle/>
          <a:p>
            <a:r>
              <a:rPr lang="zh-TW" altLang="en-US" sz="1400" dirty="0"/>
              <a:t>通訊工具</a:t>
            </a:r>
            <a:endParaRPr lang="en-US" altLang="zh-TW" sz="1400" dirty="0"/>
          </a:p>
          <a:p>
            <a:endParaRPr lang="en-US" altLang="zh-TW" sz="1400" dirty="0"/>
          </a:p>
          <a:p>
            <a:r>
              <a:rPr lang="zh-TW" altLang="en-US" sz="1400" dirty="0"/>
              <a:t>搜尋引擎</a:t>
            </a:r>
            <a:endParaRPr lang="en-US" altLang="zh-TW" sz="1400" dirty="0"/>
          </a:p>
          <a:p>
            <a:endParaRPr lang="en-US" altLang="zh-TW" sz="1400" dirty="0"/>
          </a:p>
          <a:p>
            <a:r>
              <a:rPr lang="zh-TW" altLang="en-US" sz="1400" dirty="0"/>
              <a:t>可下載的串流媒體</a:t>
            </a:r>
            <a:endParaRPr lang="en-US" altLang="zh-TW" sz="1400" dirty="0"/>
          </a:p>
          <a:p>
            <a:endParaRPr lang="en-US" altLang="zh-TW" sz="1400" dirty="0"/>
          </a:p>
          <a:p>
            <a:r>
              <a:rPr lang="en-US" altLang="zh-TW" sz="1400" dirty="0"/>
              <a:t>Web 2.0 </a:t>
            </a:r>
            <a:r>
              <a:rPr lang="zh-TW" altLang="en-US" sz="1400" dirty="0"/>
              <a:t>應用程式與服務</a:t>
            </a:r>
            <a:endParaRPr lang="en-US" altLang="zh-TW" sz="1400" dirty="0"/>
          </a:p>
          <a:p>
            <a:endParaRPr lang="en-US" altLang="zh-TW" sz="1400" dirty="0"/>
          </a:p>
          <a:p>
            <a:r>
              <a:rPr lang="zh-TW" altLang="en-US" sz="1400" dirty="0"/>
              <a:t>虛擬實境和擴增實境</a:t>
            </a:r>
            <a:endParaRPr lang="en-US" altLang="zh-TW" sz="1400" dirty="0"/>
          </a:p>
          <a:p>
            <a:endParaRPr lang="en-US" altLang="zh-TW" sz="1400" dirty="0"/>
          </a:p>
          <a:p>
            <a:r>
              <a:rPr lang="zh-TW" altLang="en-US" sz="1400" dirty="0"/>
              <a:t>智能化個人助理</a:t>
            </a:r>
            <a:endParaRPr lang="en-US" altLang="zh-TW" sz="1400" dirty="0"/>
          </a:p>
        </p:txBody>
      </p:sp>
    </p:spTree>
    <p:extLst>
      <p:ext uri="{BB962C8B-B14F-4D97-AF65-F5344CB8AC3E}">
        <p14:creationId xmlns:p14="http://schemas.microsoft.com/office/powerpoint/2010/main" val="17082075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Communication Tools</a:t>
            </a:r>
          </a:p>
        </p:txBody>
      </p:sp>
      <p:sp>
        <p:nvSpPr>
          <p:cNvPr id="3" name="Content Placeholder 2"/>
          <p:cNvSpPr>
            <a:spLocks noGrp="1"/>
          </p:cNvSpPr>
          <p:nvPr>
            <p:ph idx="1"/>
          </p:nvPr>
        </p:nvSpPr>
        <p:spPr/>
        <p:txBody>
          <a:bodyPr/>
          <a:lstStyle/>
          <a:p>
            <a:r>
              <a:rPr lang="en-US" dirty="0"/>
              <a:t>E-mail</a:t>
            </a:r>
          </a:p>
          <a:p>
            <a:pPr lvl="1"/>
            <a:r>
              <a:rPr lang="en-US" dirty="0"/>
              <a:t>Most used application of the Internet</a:t>
            </a:r>
          </a:p>
          <a:p>
            <a:r>
              <a:rPr lang="en-US" dirty="0"/>
              <a:t>Messaging Applications</a:t>
            </a:r>
          </a:p>
          <a:p>
            <a:pPr lvl="1"/>
            <a:r>
              <a:rPr lang="en-US" dirty="0"/>
              <a:t>Instant messaging</a:t>
            </a:r>
          </a:p>
          <a:p>
            <a:r>
              <a:rPr lang="en-US" dirty="0"/>
              <a:t>Online message boards</a:t>
            </a:r>
          </a:p>
          <a:p>
            <a:r>
              <a:rPr lang="en-US" dirty="0"/>
              <a:t>Internet telephony</a:t>
            </a:r>
          </a:p>
          <a:p>
            <a:pPr lvl="1"/>
            <a:r>
              <a:rPr lang="en-US" dirty="0"/>
              <a:t>VOIP</a:t>
            </a:r>
          </a:p>
          <a:p>
            <a:r>
              <a:rPr lang="en-US" dirty="0"/>
              <a:t>Video conferencing, video chatting, telepresence</a:t>
            </a:r>
          </a:p>
        </p:txBody>
      </p:sp>
      <p:sp>
        <p:nvSpPr>
          <p:cNvPr id="4" name="文字方塊 3"/>
          <p:cNvSpPr txBox="1"/>
          <p:nvPr/>
        </p:nvSpPr>
        <p:spPr>
          <a:xfrm>
            <a:off x="457200" y="456235"/>
            <a:ext cx="914400" cy="307777"/>
          </a:xfrm>
          <a:prstGeom prst="rect">
            <a:avLst/>
          </a:prstGeom>
          <a:solidFill>
            <a:srgbClr val="FFFF00"/>
          </a:solidFill>
        </p:spPr>
        <p:txBody>
          <a:bodyPr wrap="square" rtlCol="0">
            <a:spAutoFit/>
          </a:bodyPr>
          <a:lstStyle/>
          <a:p>
            <a:r>
              <a:rPr lang="zh-TW" altLang="en-US" sz="1400" dirty="0"/>
              <a:t>通訊工具</a:t>
            </a:r>
            <a:endParaRPr lang="en-US" altLang="zh-TW" sz="1400" dirty="0"/>
          </a:p>
        </p:txBody>
      </p:sp>
      <p:sp>
        <p:nvSpPr>
          <p:cNvPr id="5" name="文字方塊 4"/>
          <p:cNvSpPr txBox="1"/>
          <p:nvPr/>
        </p:nvSpPr>
        <p:spPr>
          <a:xfrm>
            <a:off x="436880" y="1325882"/>
            <a:ext cx="934720" cy="307777"/>
          </a:xfrm>
          <a:prstGeom prst="rect">
            <a:avLst/>
          </a:prstGeom>
          <a:solidFill>
            <a:srgbClr val="FFFF00"/>
          </a:solidFill>
        </p:spPr>
        <p:txBody>
          <a:bodyPr wrap="square" rtlCol="0">
            <a:spAutoFit/>
          </a:bodyPr>
          <a:lstStyle/>
          <a:p>
            <a:r>
              <a:rPr lang="zh-TW" altLang="en-US" sz="1400" dirty="0"/>
              <a:t>電子郵件</a:t>
            </a:r>
            <a:endParaRPr lang="en-US" altLang="zh-TW" sz="1400" dirty="0"/>
          </a:p>
        </p:txBody>
      </p:sp>
      <p:sp>
        <p:nvSpPr>
          <p:cNvPr id="6" name="文字方塊 5"/>
          <p:cNvSpPr txBox="1"/>
          <p:nvPr/>
        </p:nvSpPr>
        <p:spPr>
          <a:xfrm>
            <a:off x="2133600" y="1828800"/>
            <a:ext cx="2667000" cy="307777"/>
          </a:xfrm>
          <a:prstGeom prst="rect">
            <a:avLst/>
          </a:prstGeom>
          <a:solidFill>
            <a:srgbClr val="FFFF00"/>
          </a:solidFill>
        </p:spPr>
        <p:txBody>
          <a:bodyPr wrap="square" rtlCol="0">
            <a:spAutoFit/>
          </a:bodyPr>
          <a:lstStyle/>
          <a:p>
            <a:r>
              <a:rPr lang="zh-TW" altLang="en-US" sz="1400" dirty="0"/>
              <a:t>最常用到的網路應用程式</a:t>
            </a:r>
            <a:endParaRPr lang="en-US" altLang="zh-TW" sz="1400" dirty="0"/>
          </a:p>
        </p:txBody>
      </p:sp>
      <p:sp>
        <p:nvSpPr>
          <p:cNvPr id="7" name="文字方塊 6"/>
          <p:cNvSpPr txBox="1"/>
          <p:nvPr/>
        </p:nvSpPr>
        <p:spPr>
          <a:xfrm>
            <a:off x="4572000" y="2667001"/>
            <a:ext cx="1295400" cy="304800"/>
          </a:xfrm>
          <a:prstGeom prst="rect">
            <a:avLst/>
          </a:prstGeom>
          <a:solidFill>
            <a:srgbClr val="FFFF00"/>
          </a:solidFill>
        </p:spPr>
        <p:txBody>
          <a:bodyPr wrap="square" rtlCol="0">
            <a:spAutoFit/>
          </a:bodyPr>
          <a:lstStyle/>
          <a:p>
            <a:r>
              <a:rPr lang="zh-TW" altLang="en-US" sz="1400" dirty="0"/>
              <a:t>通訊應用程式</a:t>
            </a:r>
            <a:endParaRPr lang="en-US" altLang="zh-TW" sz="1400" dirty="0"/>
          </a:p>
        </p:txBody>
      </p:sp>
      <p:sp>
        <p:nvSpPr>
          <p:cNvPr id="8" name="文字方塊 7"/>
          <p:cNvSpPr txBox="1"/>
          <p:nvPr/>
        </p:nvSpPr>
        <p:spPr>
          <a:xfrm>
            <a:off x="3467100" y="3173877"/>
            <a:ext cx="1028700" cy="307777"/>
          </a:xfrm>
          <a:prstGeom prst="rect">
            <a:avLst/>
          </a:prstGeom>
          <a:solidFill>
            <a:srgbClr val="FFFF00"/>
          </a:solidFill>
        </p:spPr>
        <p:txBody>
          <a:bodyPr wrap="square" rtlCol="0">
            <a:spAutoFit/>
          </a:bodyPr>
          <a:lstStyle/>
          <a:p>
            <a:r>
              <a:rPr lang="zh-TW" altLang="en-US" sz="1400" dirty="0"/>
              <a:t>即時通訊</a:t>
            </a:r>
            <a:endParaRPr lang="en-US" altLang="zh-TW" sz="1400" dirty="0"/>
          </a:p>
        </p:txBody>
      </p:sp>
      <p:sp>
        <p:nvSpPr>
          <p:cNvPr id="9" name="文字方塊 8"/>
          <p:cNvSpPr txBox="1"/>
          <p:nvPr/>
        </p:nvSpPr>
        <p:spPr>
          <a:xfrm>
            <a:off x="4572000" y="3704214"/>
            <a:ext cx="1295400" cy="307777"/>
          </a:xfrm>
          <a:prstGeom prst="rect">
            <a:avLst/>
          </a:prstGeom>
          <a:solidFill>
            <a:srgbClr val="FFFF00"/>
          </a:solidFill>
        </p:spPr>
        <p:txBody>
          <a:bodyPr wrap="square" rtlCol="0">
            <a:spAutoFit/>
          </a:bodyPr>
          <a:lstStyle/>
          <a:p>
            <a:r>
              <a:rPr lang="zh-TW" altLang="en-US" sz="1400" dirty="0"/>
              <a:t>線上留言板</a:t>
            </a:r>
            <a:endParaRPr lang="en-US" altLang="zh-TW" sz="1400" dirty="0"/>
          </a:p>
        </p:txBody>
      </p:sp>
      <p:sp>
        <p:nvSpPr>
          <p:cNvPr id="10" name="文字方塊 9"/>
          <p:cNvSpPr txBox="1"/>
          <p:nvPr/>
        </p:nvSpPr>
        <p:spPr>
          <a:xfrm>
            <a:off x="3848100" y="4342243"/>
            <a:ext cx="952500" cy="305957"/>
          </a:xfrm>
          <a:prstGeom prst="rect">
            <a:avLst/>
          </a:prstGeom>
          <a:solidFill>
            <a:srgbClr val="FFFF00"/>
          </a:solidFill>
        </p:spPr>
        <p:txBody>
          <a:bodyPr wrap="square" rtlCol="0">
            <a:spAutoFit/>
          </a:bodyPr>
          <a:lstStyle/>
          <a:p>
            <a:r>
              <a:rPr lang="zh-TW" altLang="en-US" sz="1400" dirty="0"/>
              <a:t>網路電話</a:t>
            </a:r>
            <a:endParaRPr lang="en-US" altLang="zh-TW" sz="1400" dirty="0"/>
          </a:p>
        </p:txBody>
      </p:sp>
      <p:sp>
        <p:nvSpPr>
          <p:cNvPr id="11" name="文字方塊 10"/>
          <p:cNvSpPr txBox="1"/>
          <p:nvPr/>
        </p:nvSpPr>
        <p:spPr>
          <a:xfrm>
            <a:off x="2133600" y="4724400"/>
            <a:ext cx="2819400" cy="307777"/>
          </a:xfrm>
          <a:prstGeom prst="rect">
            <a:avLst/>
          </a:prstGeom>
          <a:solidFill>
            <a:srgbClr val="FFFF00"/>
          </a:solidFill>
        </p:spPr>
        <p:txBody>
          <a:bodyPr wrap="square" rtlCol="0">
            <a:spAutoFit/>
          </a:bodyPr>
          <a:lstStyle/>
          <a:p>
            <a:r>
              <a:rPr lang="zh-TW" altLang="en-US" sz="1400" dirty="0"/>
              <a:t>網際協議通話技術</a:t>
            </a:r>
            <a:r>
              <a:rPr lang="en-US" altLang="zh-TW" sz="1400" dirty="0"/>
              <a:t>(Voice Over IP)</a:t>
            </a:r>
          </a:p>
        </p:txBody>
      </p:sp>
      <p:sp>
        <p:nvSpPr>
          <p:cNvPr id="12" name="文字方塊 11"/>
          <p:cNvSpPr txBox="1"/>
          <p:nvPr/>
        </p:nvSpPr>
        <p:spPr>
          <a:xfrm>
            <a:off x="662940" y="5736300"/>
            <a:ext cx="8404860" cy="307777"/>
          </a:xfrm>
          <a:prstGeom prst="rect">
            <a:avLst/>
          </a:prstGeom>
          <a:solidFill>
            <a:srgbClr val="FFFF00"/>
          </a:solidFill>
        </p:spPr>
        <p:txBody>
          <a:bodyPr wrap="square" rtlCol="0">
            <a:spAutoFit/>
          </a:bodyPr>
          <a:lstStyle/>
          <a:p>
            <a:r>
              <a:rPr lang="zh-TW" altLang="en-US" sz="1400" dirty="0"/>
              <a:t>視訊會議</a:t>
            </a:r>
            <a:r>
              <a:rPr lang="en-US" altLang="zh-TW" sz="1400" dirty="0"/>
              <a:t>,</a:t>
            </a:r>
            <a:r>
              <a:rPr lang="zh-TW" altLang="en-US" sz="1400" dirty="0"/>
              <a:t>                                                    視訊聊天</a:t>
            </a:r>
            <a:r>
              <a:rPr lang="en-US" altLang="zh-TW" sz="1400" dirty="0"/>
              <a:t>, </a:t>
            </a:r>
            <a:r>
              <a:rPr lang="zh-TW" altLang="en-US" sz="1400" dirty="0"/>
              <a:t>                             千里之外的真實呈現</a:t>
            </a:r>
            <a:r>
              <a:rPr lang="en-US" altLang="zh-TW" sz="1400" dirty="0"/>
              <a:t>, </a:t>
            </a:r>
            <a:r>
              <a:rPr lang="zh-TW" altLang="en-US" sz="1400" dirty="0"/>
              <a:t>如親臨現場</a:t>
            </a:r>
            <a:endParaRPr lang="en-US" altLang="zh-TW" sz="1400" dirty="0"/>
          </a:p>
        </p:txBody>
      </p:sp>
    </p:spTree>
    <p:extLst>
      <p:ext uri="{BB962C8B-B14F-4D97-AF65-F5344CB8AC3E}">
        <p14:creationId xmlns:p14="http://schemas.microsoft.com/office/powerpoint/2010/main" val="26551822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Engines</a:t>
            </a:r>
          </a:p>
        </p:txBody>
      </p:sp>
      <p:sp>
        <p:nvSpPr>
          <p:cNvPr id="3" name="Content Placeholder 2"/>
          <p:cNvSpPr>
            <a:spLocks noGrp="1"/>
          </p:cNvSpPr>
          <p:nvPr>
            <p:ph idx="1"/>
          </p:nvPr>
        </p:nvSpPr>
        <p:spPr/>
        <p:txBody>
          <a:bodyPr/>
          <a:lstStyle/>
          <a:p>
            <a:r>
              <a:rPr lang="en-US" dirty="0"/>
              <a:t>Identify web pages that match queries based on one or more techniques</a:t>
            </a:r>
          </a:p>
          <a:p>
            <a:pPr lvl="1"/>
            <a:r>
              <a:rPr lang="en-US" dirty="0"/>
              <a:t>Keyword indexes</a:t>
            </a:r>
          </a:p>
          <a:p>
            <a:pPr lvl="1"/>
            <a:r>
              <a:rPr lang="en-US" dirty="0"/>
              <a:t>Page ranking</a:t>
            </a:r>
          </a:p>
          <a:p>
            <a:r>
              <a:rPr lang="en-US" dirty="0"/>
              <a:t>Also serve as:</a:t>
            </a:r>
          </a:p>
          <a:p>
            <a:pPr lvl="1"/>
            <a:r>
              <a:rPr lang="en-US" dirty="0"/>
              <a:t>Shopping tools</a:t>
            </a:r>
          </a:p>
          <a:p>
            <a:pPr lvl="1"/>
            <a:r>
              <a:rPr lang="en-US" dirty="0"/>
              <a:t>Advertising vehicles (search engine marketing)</a:t>
            </a:r>
          </a:p>
          <a:p>
            <a:pPr lvl="1"/>
            <a:r>
              <a:rPr lang="en-US" dirty="0"/>
              <a:t>Tool within e-commerce sites</a:t>
            </a:r>
          </a:p>
          <a:p>
            <a:r>
              <a:rPr lang="en-US" dirty="0"/>
              <a:t>Top three providers: </a:t>
            </a:r>
            <a:r>
              <a:rPr lang="en-US" dirty="0">
                <a:solidFill>
                  <a:srgbClr val="FF0000"/>
                </a:solidFill>
              </a:rPr>
              <a:t>Google, Bing, Yahoo</a:t>
            </a:r>
          </a:p>
        </p:txBody>
      </p:sp>
      <p:sp>
        <p:nvSpPr>
          <p:cNvPr id="4" name="文字方塊 3"/>
          <p:cNvSpPr txBox="1"/>
          <p:nvPr/>
        </p:nvSpPr>
        <p:spPr>
          <a:xfrm>
            <a:off x="3505200" y="979521"/>
            <a:ext cx="990600" cy="307777"/>
          </a:xfrm>
          <a:prstGeom prst="rect">
            <a:avLst/>
          </a:prstGeom>
          <a:solidFill>
            <a:srgbClr val="FFFF00"/>
          </a:solidFill>
        </p:spPr>
        <p:txBody>
          <a:bodyPr wrap="square" rtlCol="0">
            <a:spAutoFit/>
          </a:bodyPr>
          <a:lstStyle/>
          <a:p>
            <a:r>
              <a:rPr lang="zh-TW" altLang="en-US" sz="1400" dirty="0"/>
              <a:t>搜尋引擎</a:t>
            </a:r>
            <a:endParaRPr lang="en-US" altLang="zh-TW" sz="1400" dirty="0"/>
          </a:p>
        </p:txBody>
      </p:sp>
      <p:sp>
        <p:nvSpPr>
          <p:cNvPr id="5" name="文字方塊 4"/>
          <p:cNvSpPr txBox="1"/>
          <p:nvPr/>
        </p:nvSpPr>
        <p:spPr>
          <a:xfrm>
            <a:off x="685800" y="1312652"/>
            <a:ext cx="3505200" cy="307777"/>
          </a:xfrm>
          <a:prstGeom prst="rect">
            <a:avLst/>
          </a:prstGeom>
          <a:solidFill>
            <a:srgbClr val="FFFF00"/>
          </a:solidFill>
        </p:spPr>
        <p:txBody>
          <a:bodyPr wrap="square" rtlCol="0">
            <a:spAutoFit/>
          </a:bodyPr>
          <a:lstStyle/>
          <a:p>
            <a:r>
              <a:rPr lang="zh-TW" altLang="en-US" sz="1400" dirty="0"/>
              <a:t>基於一種或多種技術識別符合查詢的網頁</a:t>
            </a:r>
            <a:endParaRPr lang="en-US" altLang="zh-TW" sz="1400" dirty="0"/>
          </a:p>
        </p:txBody>
      </p:sp>
      <p:sp>
        <p:nvSpPr>
          <p:cNvPr id="6" name="文字方塊 5"/>
          <p:cNvSpPr txBox="1"/>
          <p:nvPr/>
        </p:nvSpPr>
        <p:spPr>
          <a:xfrm>
            <a:off x="3261360" y="2563820"/>
            <a:ext cx="1234440" cy="307777"/>
          </a:xfrm>
          <a:prstGeom prst="rect">
            <a:avLst/>
          </a:prstGeom>
          <a:solidFill>
            <a:srgbClr val="FFFF00"/>
          </a:solidFill>
        </p:spPr>
        <p:txBody>
          <a:bodyPr wrap="square" rtlCol="0">
            <a:spAutoFit/>
          </a:bodyPr>
          <a:lstStyle/>
          <a:p>
            <a:r>
              <a:rPr lang="zh-TW" altLang="en-US" sz="1400" dirty="0"/>
              <a:t>關鍵字索引</a:t>
            </a:r>
            <a:endParaRPr lang="en-US" altLang="zh-TW" sz="1400" dirty="0"/>
          </a:p>
        </p:txBody>
      </p:sp>
      <p:sp>
        <p:nvSpPr>
          <p:cNvPr id="7" name="文字方塊 6"/>
          <p:cNvSpPr txBox="1"/>
          <p:nvPr/>
        </p:nvSpPr>
        <p:spPr>
          <a:xfrm>
            <a:off x="3045460" y="2939934"/>
            <a:ext cx="990600" cy="307777"/>
          </a:xfrm>
          <a:prstGeom prst="rect">
            <a:avLst/>
          </a:prstGeom>
          <a:solidFill>
            <a:srgbClr val="FFFF00"/>
          </a:solidFill>
        </p:spPr>
        <p:txBody>
          <a:bodyPr wrap="square" rtlCol="0">
            <a:spAutoFit/>
          </a:bodyPr>
          <a:lstStyle/>
          <a:p>
            <a:r>
              <a:rPr lang="zh-TW" altLang="en-US" sz="1400" dirty="0"/>
              <a:t>網頁排名</a:t>
            </a:r>
            <a:endParaRPr lang="en-US" altLang="zh-TW" sz="1400" dirty="0"/>
          </a:p>
        </p:txBody>
      </p:sp>
      <p:sp>
        <p:nvSpPr>
          <p:cNvPr id="8" name="文字方塊 7"/>
          <p:cNvSpPr txBox="1"/>
          <p:nvPr/>
        </p:nvSpPr>
        <p:spPr>
          <a:xfrm>
            <a:off x="3040380" y="3893388"/>
            <a:ext cx="990600" cy="307777"/>
          </a:xfrm>
          <a:prstGeom prst="rect">
            <a:avLst/>
          </a:prstGeom>
          <a:solidFill>
            <a:srgbClr val="FFFF00"/>
          </a:solidFill>
        </p:spPr>
        <p:txBody>
          <a:bodyPr wrap="square" rtlCol="0">
            <a:spAutoFit/>
          </a:bodyPr>
          <a:lstStyle/>
          <a:p>
            <a:r>
              <a:rPr lang="zh-TW" altLang="en-US" sz="1400" dirty="0"/>
              <a:t>購物工具</a:t>
            </a:r>
            <a:endParaRPr lang="en-US" altLang="zh-TW" sz="1400" dirty="0"/>
          </a:p>
        </p:txBody>
      </p:sp>
      <p:sp>
        <p:nvSpPr>
          <p:cNvPr id="9" name="文字方塊 8"/>
          <p:cNvSpPr txBox="1"/>
          <p:nvPr/>
        </p:nvSpPr>
        <p:spPr>
          <a:xfrm>
            <a:off x="5105400" y="4037021"/>
            <a:ext cx="1981200" cy="306380"/>
          </a:xfrm>
          <a:prstGeom prst="rect">
            <a:avLst/>
          </a:prstGeom>
          <a:solidFill>
            <a:srgbClr val="FFFF00"/>
          </a:solidFill>
        </p:spPr>
        <p:txBody>
          <a:bodyPr wrap="square" rtlCol="0">
            <a:spAutoFit/>
          </a:bodyPr>
          <a:lstStyle/>
          <a:p>
            <a:r>
              <a:rPr lang="zh-TW" altLang="en-US" sz="1400" dirty="0"/>
              <a:t>廣告車</a:t>
            </a:r>
            <a:r>
              <a:rPr lang="en-US" altLang="zh-TW" sz="1400" dirty="0"/>
              <a:t>(</a:t>
            </a:r>
            <a:r>
              <a:rPr lang="zh-TW" altLang="en-US" sz="1400" dirty="0"/>
              <a:t>搜尋引擎行銷</a:t>
            </a:r>
            <a:r>
              <a:rPr lang="en-US" altLang="zh-TW" sz="1400" dirty="0"/>
              <a:t>)</a:t>
            </a:r>
          </a:p>
        </p:txBody>
      </p:sp>
      <p:sp>
        <p:nvSpPr>
          <p:cNvPr id="10" name="文字方塊 9"/>
          <p:cNvSpPr txBox="1"/>
          <p:nvPr/>
        </p:nvSpPr>
        <p:spPr>
          <a:xfrm>
            <a:off x="4602480" y="4744732"/>
            <a:ext cx="1981200" cy="307777"/>
          </a:xfrm>
          <a:prstGeom prst="rect">
            <a:avLst/>
          </a:prstGeom>
          <a:solidFill>
            <a:srgbClr val="FFFF00"/>
          </a:solidFill>
        </p:spPr>
        <p:txBody>
          <a:bodyPr wrap="square" rtlCol="0">
            <a:spAutoFit/>
          </a:bodyPr>
          <a:lstStyle/>
          <a:p>
            <a:r>
              <a:rPr lang="zh-TW" altLang="en-US" sz="1400" dirty="0"/>
              <a:t>電子商務網站內的工具</a:t>
            </a:r>
            <a:endParaRPr lang="en-US" altLang="zh-TW" sz="1400" dirty="0"/>
          </a:p>
        </p:txBody>
      </p:sp>
      <p:sp>
        <p:nvSpPr>
          <p:cNvPr id="11" name="文字方塊 10"/>
          <p:cNvSpPr txBox="1"/>
          <p:nvPr/>
        </p:nvSpPr>
        <p:spPr>
          <a:xfrm>
            <a:off x="685800" y="5819783"/>
            <a:ext cx="2575560" cy="307777"/>
          </a:xfrm>
          <a:prstGeom prst="rect">
            <a:avLst/>
          </a:prstGeom>
          <a:solidFill>
            <a:srgbClr val="FFFF00"/>
          </a:solidFill>
        </p:spPr>
        <p:txBody>
          <a:bodyPr wrap="square" rtlCol="0">
            <a:spAutoFit/>
          </a:bodyPr>
          <a:lstStyle/>
          <a:p>
            <a:r>
              <a:rPr lang="zh-TW" altLang="en-US" sz="1400" dirty="0"/>
              <a:t>前三供應商 </a:t>
            </a:r>
            <a:r>
              <a:rPr lang="en-US" altLang="zh-TW" sz="1400" dirty="0"/>
              <a:t>:</a:t>
            </a:r>
            <a:r>
              <a:rPr lang="zh-TW" altLang="en-US" sz="1400" dirty="0"/>
              <a:t> 股歌</a:t>
            </a:r>
            <a:r>
              <a:rPr lang="en-US" altLang="zh-TW" sz="1400" dirty="0"/>
              <a:t>,</a:t>
            </a:r>
            <a:r>
              <a:rPr lang="zh-TW" altLang="en-US" sz="1400" dirty="0"/>
              <a:t> 必應</a:t>
            </a:r>
            <a:r>
              <a:rPr lang="en-US" altLang="zh-TW" sz="1400" dirty="0"/>
              <a:t>, </a:t>
            </a:r>
            <a:r>
              <a:rPr lang="zh-TW" altLang="en-US" sz="1400" dirty="0"/>
              <a:t>雅虎</a:t>
            </a:r>
            <a:endParaRPr lang="en-US" altLang="zh-TW" sz="1400" dirty="0"/>
          </a:p>
        </p:txBody>
      </p:sp>
    </p:spTree>
    <p:extLst>
      <p:ext uri="{BB962C8B-B14F-4D97-AF65-F5344CB8AC3E}">
        <p14:creationId xmlns:p14="http://schemas.microsoft.com/office/powerpoint/2010/main" val="20393914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3.18: How Google Works</a:t>
            </a:r>
          </a:p>
        </p:txBody>
      </p:sp>
      <p:sp>
        <p:nvSpPr>
          <p:cNvPr id="6" name="Text Placeholder 5"/>
          <p:cNvSpPr>
            <a:spLocks noGrp="1"/>
          </p:cNvSpPr>
          <p:nvPr>
            <p:ph type="body" sz="quarter" idx="13"/>
          </p:nvPr>
        </p:nvSpPr>
        <p:spPr/>
        <p:txBody>
          <a:bodyPr/>
          <a:lstStyle/>
          <a:p>
            <a:endParaRPr lang="en-US" dirty="0"/>
          </a:p>
        </p:txBody>
      </p:sp>
      <p:pic>
        <p:nvPicPr>
          <p:cNvPr id="4" name="Picture 3" descr="Figure 3.18 shows the steps performed in indexing the Web and processing a search query."/>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7000" y="917804"/>
            <a:ext cx="3167665" cy="5232286"/>
          </a:xfrm>
          <a:prstGeom prst="rect">
            <a:avLst/>
          </a:prstGeom>
        </p:spPr>
      </p:pic>
      <p:sp>
        <p:nvSpPr>
          <p:cNvPr id="5" name="文字方塊 4"/>
          <p:cNvSpPr txBox="1"/>
          <p:nvPr/>
        </p:nvSpPr>
        <p:spPr>
          <a:xfrm>
            <a:off x="6477000" y="381000"/>
            <a:ext cx="1676400" cy="307777"/>
          </a:xfrm>
          <a:prstGeom prst="rect">
            <a:avLst/>
          </a:prstGeom>
          <a:solidFill>
            <a:srgbClr val="FFFF00"/>
          </a:solidFill>
        </p:spPr>
        <p:txBody>
          <a:bodyPr wrap="square" rtlCol="0">
            <a:spAutoFit/>
          </a:bodyPr>
          <a:lstStyle/>
          <a:p>
            <a:r>
              <a:rPr lang="zh-TW" altLang="en-US" sz="1400" dirty="0"/>
              <a:t>股哥是如何運作的</a:t>
            </a:r>
            <a:endParaRPr lang="en-US" altLang="zh-TW" sz="1400" dirty="0"/>
          </a:p>
        </p:txBody>
      </p:sp>
      <p:sp>
        <p:nvSpPr>
          <p:cNvPr id="7" name="文字方塊 6"/>
          <p:cNvSpPr txBox="1"/>
          <p:nvPr/>
        </p:nvSpPr>
        <p:spPr>
          <a:xfrm>
            <a:off x="5933440" y="1236792"/>
            <a:ext cx="609600" cy="307777"/>
          </a:xfrm>
          <a:prstGeom prst="rect">
            <a:avLst/>
          </a:prstGeom>
          <a:solidFill>
            <a:srgbClr val="FFFF00"/>
          </a:solidFill>
        </p:spPr>
        <p:txBody>
          <a:bodyPr wrap="square" rtlCol="0">
            <a:spAutoFit/>
          </a:bodyPr>
          <a:lstStyle/>
          <a:p>
            <a:r>
              <a:rPr lang="zh-TW" altLang="en-US" sz="1400" dirty="0"/>
              <a:t>分析</a:t>
            </a:r>
            <a:endParaRPr lang="en-US" altLang="zh-TW" sz="1400" dirty="0"/>
          </a:p>
        </p:txBody>
      </p:sp>
      <p:sp>
        <p:nvSpPr>
          <p:cNvPr id="8" name="文字方塊 7"/>
          <p:cNvSpPr txBox="1"/>
          <p:nvPr/>
        </p:nvSpPr>
        <p:spPr>
          <a:xfrm>
            <a:off x="990600" y="1682531"/>
            <a:ext cx="1366520" cy="307777"/>
          </a:xfrm>
          <a:prstGeom prst="rect">
            <a:avLst/>
          </a:prstGeom>
          <a:solidFill>
            <a:srgbClr val="FFFF00"/>
          </a:solidFill>
        </p:spPr>
        <p:txBody>
          <a:bodyPr wrap="square" rtlCol="0">
            <a:spAutoFit/>
          </a:bodyPr>
          <a:lstStyle/>
          <a:p>
            <a:r>
              <a:rPr lang="zh-TW" altLang="en-US" sz="1400" dirty="0"/>
              <a:t>資料加入索引</a:t>
            </a:r>
            <a:endParaRPr lang="en-US" altLang="zh-TW" sz="1400" dirty="0"/>
          </a:p>
        </p:txBody>
      </p:sp>
      <p:sp>
        <p:nvSpPr>
          <p:cNvPr id="9" name="文字方塊 8"/>
          <p:cNvSpPr txBox="1"/>
          <p:nvPr/>
        </p:nvSpPr>
        <p:spPr>
          <a:xfrm>
            <a:off x="5992144" y="1990308"/>
            <a:ext cx="1399255" cy="307777"/>
          </a:xfrm>
          <a:prstGeom prst="rect">
            <a:avLst/>
          </a:prstGeom>
          <a:solidFill>
            <a:srgbClr val="FFFF00"/>
          </a:solidFill>
        </p:spPr>
        <p:txBody>
          <a:bodyPr wrap="square" rtlCol="0">
            <a:spAutoFit/>
          </a:bodyPr>
          <a:lstStyle/>
          <a:p>
            <a:r>
              <a:rPr lang="zh-TW" altLang="en-US" sz="1400" dirty="0"/>
              <a:t>處理網路規模</a:t>
            </a:r>
            <a:endParaRPr lang="en-US" altLang="zh-TW" sz="1400" dirty="0"/>
          </a:p>
        </p:txBody>
      </p:sp>
      <p:sp>
        <p:nvSpPr>
          <p:cNvPr id="10" name="文字方塊 9"/>
          <p:cNvSpPr txBox="1"/>
          <p:nvPr/>
        </p:nvSpPr>
        <p:spPr>
          <a:xfrm>
            <a:off x="533266" y="2755463"/>
            <a:ext cx="1976254" cy="307777"/>
          </a:xfrm>
          <a:prstGeom prst="rect">
            <a:avLst/>
          </a:prstGeom>
          <a:solidFill>
            <a:srgbClr val="FFFF00"/>
          </a:solidFill>
        </p:spPr>
        <p:txBody>
          <a:bodyPr wrap="square" rtlCol="0">
            <a:spAutoFit/>
          </a:bodyPr>
          <a:lstStyle/>
          <a:p>
            <a:r>
              <a:rPr lang="zh-TW" altLang="en-US" sz="1400" dirty="0"/>
              <a:t>索引站在谷歌服務器上</a:t>
            </a:r>
            <a:endParaRPr lang="en-US" altLang="zh-TW" sz="1400" dirty="0"/>
          </a:p>
        </p:txBody>
      </p:sp>
      <p:sp>
        <p:nvSpPr>
          <p:cNvPr id="13" name="文字方塊 12"/>
          <p:cNvSpPr txBox="1"/>
          <p:nvPr/>
        </p:nvSpPr>
        <p:spPr>
          <a:xfrm>
            <a:off x="914400" y="4272891"/>
            <a:ext cx="1597660" cy="307777"/>
          </a:xfrm>
          <a:prstGeom prst="rect">
            <a:avLst/>
          </a:prstGeom>
          <a:solidFill>
            <a:srgbClr val="FFFF00"/>
          </a:solidFill>
        </p:spPr>
        <p:txBody>
          <a:bodyPr wrap="square" rtlCol="0">
            <a:spAutoFit/>
          </a:bodyPr>
          <a:lstStyle/>
          <a:p>
            <a:r>
              <a:rPr lang="zh-TW" altLang="en-US" sz="1400" dirty="0"/>
              <a:t>傳到</a:t>
            </a:r>
            <a:r>
              <a:rPr lang="en-US" altLang="zh-TW" sz="1400" dirty="0"/>
              <a:t>google</a:t>
            </a:r>
            <a:r>
              <a:rPr lang="zh-TW" altLang="en-US" sz="1400" dirty="0"/>
              <a:t>服務</a:t>
            </a:r>
            <a:endParaRPr lang="en-US" altLang="zh-TW" sz="1400" dirty="0"/>
          </a:p>
        </p:txBody>
      </p:sp>
      <p:sp>
        <p:nvSpPr>
          <p:cNvPr id="14" name="文字方塊 13"/>
          <p:cNvSpPr txBox="1"/>
          <p:nvPr/>
        </p:nvSpPr>
        <p:spPr>
          <a:xfrm>
            <a:off x="5742518" y="3941817"/>
            <a:ext cx="1496481" cy="307777"/>
          </a:xfrm>
          <a:prstGeom prst="rect">
            <a:avLst/>
          </a:prstGeom>
          <a:solidFill>
            <a:srgbClr val="FFFF00"/>
          </a:solidFill>
        </p:spPr>
        <p:txBody>
          <a:bodyPr wrap="square" rtlCol="0">
            <a:spAutoFit/>
          </a:bodyPr>
          <a:lstStyle/>
          <a:p>
            <a:r>
              <a:rPr lang="zh-TW" altLang="en-US" sz="1400" dirty="0"/>
              <a:t>使用者進行搜尋</a:t>
            </a:r>
            <a:endParaRPr lang="en-US" altLang="zh-TW" sz="1400" dirty="0"/>
          </a:p>
        </p:txBody>
      </p:sp>
      <p:sp>
        <p:nvSpPr>
          <p:cNvPr id="16" name="文字方塊 15"/>
          <p:cNvSpPr txBox="1"/>
          <p:nvPr/>
        </p:nvSpPr>
        <p:spPr>
          <a:xfrm>
            <a:off x="2509520" y="1055086"/>
            <a:ext cx="609600" cy="307777"/>
          </a:xfrm>
          <a:prstGeom prst="rect">
            <a:avLst/>
          </a:prstGeom>
          <a:solidFill>
            <a:srgbClr val="FFFF00"/>
          </a:solidFill>
        </p:spPr>
        <p:txBody>
          <a:bodyPr wrap="square" rtlCol="0">
            <a:spAutoFit/>
          </a:bodyPr>
          <a:lstStyle/>
          <a:p>
            <a:r>
              <a:rPr lang="zh-TW" altLang="en-US" sz="1400" dirty="0"/>
              <a:t>爬蟲</a:t>
            </a:r>
            <a:endParaRPr lang="en-US" altLang="zh-TW" sz="1400" dirty="0"/>
          </a:p>
        </p:txBody>
      </p:sp>
      <p:sp>
        <p:nvSpPr>
          <p:cNvPr id="17" name="文字方塊 16"/>
          <p:cNvSpPr txBox="1"/>
          <p:nvPr/>
        </p:nvSpPr>
        <p:spPr>
          <a:xfrm>
            <a:off x="1262666" y="5648628"/>
            <a:ext cx="1709134" cy="307777"/>
          </a:xfrm>
          <a:prstGeom prst="rect">
            <a:avLst/>
          </a:prstGeom>
          <a:solidFill>
            <a:srgbClr val="FFFF00"/>
          </a:solidFill>
        </p:spPr>
        <p:txBody>
          <a:bodyPr wrap="square" rtlCol="0">
            <a:spAutoFit/>
          </a:bodyPr>
          <a:lstStyle/>
          <a:p>
            <a:r>
              <a:rPr lang="zh-TW" altLang="en-US" sz="1400" dirty="0"/>
              <a:t>回傳結果給使用者</a:t>
            </a:r>
            <a:endParaRPr lang="en-US" altLang="zh-TW" sz="1400" dirty="0"/>
          </a:p>
        </p:txBody>
      </p:sp>
      <p:sp>
        <p:nvSpPr>
          <p:cNvPr id="18" name="文字方塊 17"/>
          <p:cNvSpPr txBox="1"/>
          <p:nvPr/>
        </p:nvSpPr>
        <p:spPr>
          <a:xfrm>
            <a:off x="1995884" y="3623617"/>
            <a:ext cx="1418162" cy="307777"/>
          </a:xfrm>
          <a:prstGeom prst="rect">
            <a:avLst/>
          </a:prstGeom>
          <a:solidFill>
            <a:srgbClr val="FFFF00"/>
          </a:solidFill>
        </p:spPr>
        <p:txBody>
          <a:bodyPr wrap="square" rtlCol="0">
            <a:spAutoFit/>
          </a:bodyPr>
          <a:lstStyle/>
          <a:p>
            <a:r>
              <a:rPr lang="zh-TW" altLang="en-US" sz="1400" dirty="0"/>
              <a:t>處理搜索查詢</a:t>
            </a:r>
            <a:endParaRPr lang="en-US" altLang="zh-TW" sz="1400" dirty="0"/>
          </a:p>
        </p:txBody>
      </p:sp>
      <p:sp>
        <p:nvSpPr>
          <p:cNvPr id="19" name="文字方塊 18"/>
          <p:cNvSpPr txBox="1"/>
          <p:nvPr/>
        </p:nvSpPr>
        <p:spPr>
          <a:xfrm>
            <a:off x="4800599" y="862137"/>
            <a:ext cx="941919" cy="307777"/>
          </a:xfrm>
          <a:prstGeom prst="rect">
            <a:avLst/>
          </a:prstGeom>
          <a:solidFill>
            <a:srgbClr val="FFFF00"/>
          </a:solidFill>
        </p:spPr>
        <p:txBody>
          <a:bodyPr wrap="square" rtlCol="0">
            <a:spAutoFit/>
          </a:bodyPr>
          <a:lstStyle/>
          <a:p>
            <a:r>
              <a:rPr lang="zh-TW" altLang="en-US" sz="1400" dirty="0"/>
              <a:t>搜索網頁</a:t>
            </a:r>
            <a:endParaRPr lang="en-US" altLang="zh-TW" sz="1400" dirty="0"/>
          </a:p>
        </p:txBody>
      </p:sp>
    </p:spTree>
    <p:extLst>
      <p:ext uri="{BB962C8B-B14F-4D97-AF65-F5344CB8AC3E}">
        <p14:creationId xmlns:p14="http://schemas.microsoft.com/office/powerpoint/2010/main" val="23733763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Downloadable and Streaming Media</a:t>
            </a:r>
          </a:p>
        </p:txBody>
      </p:sp>
      <p:sp>
        <p:nvSpPr>
          <p:cNvPr id="3" name="Content Placeholder 2"/>
          <p:cNvSpPr>
            <a:spLocks noGrp="1"/>
          </p:cNvSpPr>
          <p:nvPr>
            <p:ph idx="1"/>
          </p:nvPr>
        </p:nvSpPr>
        <p:spPr/>
        <p:txBody>
          <a:bodyPr/>
          <a:lstStyle/>
          <a:p>
            <a:r>
              <a:rPr lang="en-US" dirty="0"/>
              <a:t>Downloads:</a:t>
            </a:r>
          </a:p>
          <a:p>
            <a:pPr lvl="1"/>
            <a:r>
              <a:rPr lang="en-US" dirty="0"/>
              <a:t>Growth in broadband connections enables large media file downloads</a:t>
            </a:r>
          </a:p>
          <a:p>
            <a:r>
              <a:rPr lang="en-US" dirty="0"/>
              <a:t>Streaming technologies</a:t>
            </a:r>
          </a:p>
          <a:p>
            <a:pPr lvl="1"/>
            <a:r>
              <a:rPr lang="en-US" dirty="0"/>
              <a:t>Enables music, video, and other large files to be sent to users in chunks so that the file can play uninterrupted</a:t>
            </a:r>
          </a:p>
          <a:p>
            <a:r>
              <a:rPr lang="en-US" dirty="0"/>
              <a:t>Podcasting</a:t>
            </a:r>
          </a:p>
          <a:p>
            <a:r>
              <a:rPr lang="en-US" dirty="0"/>
              <a:t>Explosion in online video viewing</a:t>
            </a:r>
          </a:p>
        </p:txBody>
      </p:sp>
      <p:sp>
        <p:nvSpPr>
          <p:cNvPr id="4" name="文字方塊 3"/>
          <p:cNvSpPr txBox="1"/>
          <p:nvPr/>
        </p:nvSpPr>
        <p:spPr>
          <a:xfrm>
            <a:off x="457200" y="457632"/>
            <a:ext cx="1981200" cy="306380"/>
          </a:xfrm>
          <a:prstGeom prst="rect">
            <a:avLst/>
          </a:prstGeom>
          <a:solidFill>
            <a:srgbClr val="FFFF00"/>
          </a:solidFill>
        </p:spPr>
        <p:txBody>
          <a:bodyPr wrap="square" rtlCol="0">
            <a:spAutoFit/>
          </a:bodyPr>
          <a:lstStyle/>
          <a:p>
            <a:r>
              <a:rPr lang="zh-TW" altLang="en-US" sz="1400" dirty="0"/>
              <a:t>可下載的串流媒體</a:t>
            </a:r>
            <a:endParaRPr lang="en-US" altLang="zh-TW" sz="1400" dirty="0"/>
          </a:p>
        </p:txBody>
      </p:sp>
      <p:sp>
        <p:nvSpPr>
          <p:cNvPr id="5" name="文字方塊 4"/>
          <p:cNvSpPr txBox="1"/>
          <p:nvPr/>
        </p:nvSpPr>
        <p:spPr>
          <a:xfrm>
            <a:off x="2438400" y="2514600"/>
            <a:ext cx="3505200" cy="307777"/>
          </a:xfrm>
          <a:prstGeom prst="rect">
            <a:avLst/>
          </a:prstGeom>
          <a:solidFill>
            <a:srgbClr val="FFFF00"/>
          </a:solidFill>
        </p:spPr>
        <p:txBody>
          <a:bodyPr wrap="square" rtlCol="0">
            <a:spAutoFit/>
          </a:bodyPr>
          <a:lstStyle/>
          <a:p>
            <a:r>
              <a:rPr lang="zh-TW" altLang="en-US" sz="1400" dirty="0"/>
              <a:t>寬帶連接的增長 實現了大量媒體文件下載</a:t>
            </a:r>
            <a:endParaRPr lang="en-US" altLang="zh-TW" sz="1400" dirty="0"/>
          </a:p>
        </p:txBody>
      </p:sp>
      <p:sp>
        <p:nvSpPr>
          <p:cNvPr id="6" name="文字方塊 5"/>
          <p:cNvSpPr txBox="1"/>
          <p:nvPr/>
        </p:nvSpPr>
        <p:spPr>
          <a:xfrm>
            <a:off x="2667000" y="1615440"/>
            <a:ext cx="609600" cy="307777"/>
          </a:xfrm>
          <a:prstGeom prst="rect">
            <a:avLst/>
          </a:prstGeom>
          <a:solidFill>
            <a:srgbClr val="FFFF00"/>
          </a:solidFill>
        </p:spPr>
        <p:txBody>
          <a:bodyPr wrap="square" rtlCol="0">
            <a:spAutoFit/>
          </a:bodyPr>
          <a:lstStyle/>
          <a:p>
            <a:r>
              <a:rPr lang="zh-TW" altLang="en-US" sz="1400" dirty="0"/>
              <a:t>下載</a:t>
            </a:r>
            <a:endParaRPr lang="en-US" altLang="zh-TW" sz="1400" dirty="0"/>
          </a:p>
        </p:txBody>
      </p:sp>
      <p:sp>
        <p:nvSpPr>
          <p:cNvPr id="7" name="文字方塊 6"/>
          <p:cNvSpPr txBox="1"/>
          <p:nvPr/>
        </p:nvSpPr>
        <p:spPr>
          <a:xfrm>
            <a:off x="4572000" y="2956734"/>
            <a:ext cx="990600" cy="319865"/>
          </a:xfrm>
          <a:prstGeom prst="rect">
            <a:avLst/>
          </a:prstGeom>
          <a:solidFill>
            <a:srgbClr val="FFFF00"/>
          </a:solidFill>
        </p:spPr>
        <p:txBody>
          <a:bodyPr wrap="square" rtlCol="0">
            <a:spAutoFit/>
          </a:bodyPr>
          <a:lstStyle/>
          <a:p>
            <a:r>
              <a:rPr lang="zh-TW" altLang="en-US" sz="1400" dirty="0"/>
              <a:t>串流技術</a:t>
            </a:r>
            <a:endParaRPr lang="en-US" altLang="zh-TW" sz="1400" dirty="0"/>
          </a:p>
        </p:txBody>
      </p:sp>
      <p:sp>
        <p:nvSpPr>
          <p:cNvPr id="8" name="文字方塊 7"/>
          <p:cNvSpPr txBox="1"/>
          <p:nvPr/>
        </p:nvSpPr>
        <p:spPr>
          <a:xfrm>
            <a:off x="6324600" y="3709991"/>
            <a:ext cx="2286000" cy="984648"/>
          </a:xfrm>
          <a:prstGeom prst="rect">
            <a:avLst/>
          </a:prstGeom>
          <a:solidFill>
            <a:srgbClr val="FFFF00"/>
          </a:solidFill>
        </p:spPr>
        <p:txBody>
          <a:bodyPr wrap="square" rtlCol="0">
            <a:spAutoFit/>
          </a:bodyPr>
          <a:lstStyle/>
          <a:p>
            <a:r>
              <a:rPr lang="zh-TW" altLang="en-US" sz="1400" dirty="0"/>
              <a:t>使音樂，視頻和其他大文件能夠以卡盤方式發送給用戶，以便文件可以不間斷播放</a:t>
            </a:r>
            <a:endParaRPr lang="en-US" altLang="zh-TW" sz="1400" dirty="0"/>
          </a:p>
        </p:txBody>
      </p:sp>
      <p:sp>
        <p:nvSpPr>
          <p:cNvPr id="9" name="文字方塊 8"/>
          <p:cNvSpPr txBox="1"/>
          <p:nvPr/>
        </p:nvSpPr>
        <p:spPr>
          <a:xfrm>
            <a:off x="2590800" y="4388259"/>
            <a:ext cx="685800" cy="306380"/>
          </a:xfrm>
          <a:prstGeom prst="rect">
            <a:avLst/>
          </a:prstGeom>
          <a:solidFill>
            <a:srgbClr val="FFFF00"/>
          </a:solidFill>
        </p:spPr>
        <p:txBody>
          <a:bodyPr wrap="square" rtlCol="0">
            <a:spAutoFit/>
          </a:bodyPr>
          <a:lstStyle/>
          <a:p>
            <a:r>
              <a:rPr lang="zh-TW" altLang="en-US" sz="1400" dirty="0"/>
              <a:t>播客</a:t>
            </a:r>
            <a:endParaRPr lang="en-US" altLang="zh-TW" sz="1400" dirty="0"/>
          </a:p>
        </p:txBody>
      </p:sp>
      <p:sp>
        <p:nvSpPr>
          <p:cNvPr id="10" name="文字方塊 9"/>
          <p:cNvSpPr txBox="1"/>
          <p:nvPr/>
        </p:nvSpPr>
        <p:spPr>
          <a:xfrm>
            <a:off x="609600" y="5334000"/>
            <a:ext cx="1981200" cy="306380"/>
          </a:xfrm>
          <a:prstGeom prst="rect">
            <a:avLst/>
          </a:prstGeom>
          <a:solidFill>
            <a:srgbClr val="FFFF00"/>
          </a:solidFill>
        </p:spPr>
        <p:txBody>
          <a:bodyPr wrap="square" rtlCol="0">
            <a:spAutoFit/>
          </a:bodyPr>
          <a:lstStyle/>
          <a:p>
            <a:r>
              <a:rPr lang="zh-TW" altLang="en-US" sz="1400" dirty="0"/>
              <a:t>在線觀看視頻爆炸</a:t>
            </a:r>
            <a:endParaRPr lang="en-US" altLang="zh-TW" sz="1400" dirty="0"/>
          </a:p>
        </p:txBody>
      </p:sp>
    </p:spTree>
    <p:extLst>
      <p:ext uri="{BB962C8B-B14F-4D97-AF65-F5344CB8AC3E}">
        <p14:creationId xmlns:p14="http://schemas.microsoft.com/office/powerpoint/2010/main" val="15370186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2.0 Features and Services</a:t>
            </a:r>
          </a:p>
        </p:txBody>
      </p:sp>
      <p:sp>
        <p:nvSpPr>
          <p:cNvPr id="3" name="Content Placeholder 2"/>
          <p:cNvSpPr>
            <a:spLocks noGrp="1"/>
          </p:cNvSpPr>
          <p:nvPr>
            <p:ph idx="1"/>
          </p:nvPr>
        </p:nvSpPr>
        <p:spPr/>
        <p:txBody>
          <a:bodyPr/>
          <a:lstStyle/>
          <a:p>
            <a:r>
              <a:rPr lang="en-US" dirty="0"/>
              <a:t>Online Social Networks</a:t>
            </a:r>
          </a:p>
          <a:p>
            <a:pPr lvl="1"/>
            <a:r>
              <a:rPr lang="en-US" dirty="0"/>
              <a:t>Services that support communication among networks of friends, peers</a:t>
            </a:r>
          </a:p>
          <a:p>
            <a:r>
              <a:rPr lang="en-US" dirty="0"/>
              <a:t>Blogs</a:t>
            </a:r>
          </a:p>
          <a:p>
            <a:pPr lvl="1"/>
            <a:r>
              <a:rPr lang="en-US" dirty="0"/>
              <a:t>Personal web page of chronological entries</a:t>
            </a:r>
          </a:p>
          <a:p>
            <a:pPr lvl="1"/>
            <a:r>
              <a:rPr lang="en-US" dirty="0"/>
              <a:t>Enables web page publishing with no knowledge of HTML</a:t>
            </a:r>
          </a:p>
          <a:p>
            <a:r>
              <a:rPr lang="en-US" dirty="0"/>
              <a:t>Wikis</a:t>
            </a:r>
          </a:p>
          <a:p>
            <a:pPr lvl="1"/>
            <a:r>
              <a:rPr lang="en-US" dirty="0"/>
              <a:t>Enables documents to be written collectively and collaboratively</a:t>
            </a:r>
          </a:p>
          <a:p>
            <a:pPr lvl="1"/>
            <a:r>
              <a:rPr lang="en-US" dirty="0"/>
              <a:t>E.g., Wikipedia</a:t>
            </a:r>
          </a:p>
        </p:txBody>
      </p:sp>
      <p:sp>
        <p:nvSpPr>
          <p:cNvPr id="4" name="文字方塊 3"/>
          <p:cNvSpPr txBox="1"/>
          <p:nvPr/>
        </p:nvSpPr>
        <p:spPr>
          <a:xfrm>
            <a:off x="457200" y="457632"/>
            <a:ext cx="1981200" cy="306380"/>
          </a:xfrm>
          <a:prstGeom prst="rect">
            <a:avLst/>
          </a:prstGeom>
          <a:solidFill>
            <a:srgbClr val="FFFF00"/>
          </a:solidFill>
        </p:spPr>
        <p:txBody>
          <a:bodyPr wrap="square" rtlCol="0">
            <a:spAutoFit/>
          </a:bodyPr>
          <a:lstStyle/>
          <a:p>
            <a:r>
              <a:rPr lang="en-US" altLang="zh-TW" sz="1400" dirty="0"/>
              <a:t>Web 2.0 </a:t>
            </a:r>
            <a:r>
              <a:rPr lang="zh-TW" altLang="en-US" sz="1400" dirty="0"/>
              <a:t>功能和服務</a:t>
            </a:r>
            <a:endParaRPr lang="en-US" altLang="zh-TW" sz="1400" dirty="0"/>
          </a:p>
        </p:txBody>
      </p:sp>
      <p:sp>
        <p:nvSpPr>
          <p:cNvPr id="5" name="文字方塊 4"/>
          <p:cNvSpPr txBox="1"/>
          <p:nvPr/>
        </p:nvSpPr>
        <p:spPr>
          <a:xfrm>
            <a:off x="685800" y="1401722"/>
            <a:ext cx="1371600" cy="307777"/>
          </a:xfrm>
          <a:prstGeom prst="rect">
            <a:avLst/>
          </a:prstGeom>
          <a:solidFill>
            <a:srgbClr val="FFFF00"/>
          </a:solidFill>
        </p:spPr>
        <p:txBody>
          <a:bodyPr wrap="square" rtlCol="0">
            <a:spAutoFit/>
          </a:bodyPr>
          <a:lstStyle/>
          <a:p>
            <a:r>
              <a:rPr lang="zh-TW" altLang="en-US" sz="1400" dirty="0"/>
              <a:t>線上社交網路</a:t>
            </a:r>
            <a:endParaRPr lang="en-US" altLang="zh-TW" sz="1400" dirty="0"/>
          </a:p>
        </p:txBody>
      </p:sp>
      <p:sp>
        <p:nvSpPr>
          <p:cNvPr id="6" name="文字方塊 5"/>
          <p:cNvSpPr txBox="1"/>
          <p:nvPr/>
        </p:nvSpPr>
        <p:spPr>
          <a:xfrm>
            <a:off x="1981200" y="2482992"/>
            <a:ext cx="2667000" cy="307777"/>
          </a:xfrm>
          <a:prstGeom prst="rect">
            <a:avLst/>
          </a:prstGeom>
          <a:solidFill>
            <a:srgbClr val="FFFF00"/>
          </a:solidFill>
        </p:spPr>
        <p:txBody>
          <a:bodyPr wrap="square" rtlCol="0">
            <a:spAutoFit/>
          </a:bodyPr>
          <a:lstStyle/>
          <a:p>
            <a:r>
              <a:rPr lang="zh-TW" altLang="en-US" sz="1400" dirty="0"/>
              <a:t>提供朋友之間的網路通訊服務</a:t>
            </a:r>
            <a:endParaRPr lang="en-US" altLang="zh-TW" sz="1400" dirty="0"/>
          </a:p>
        </p:txBody>
      </p:sp>
      <p:sp>
        <p:nvSpPr>
          <p:cNvPr id="7" name="文字方塊 6"/>
          <p:cNvSpPr txBox="1"/>
          <p:nvPr/>
        </p:nvSpPr>
        <p:spPr>
          <a:xfrm>
            <a:off x="1676400" y="3062112"/>
            <a:ext cx="762000" cy="307777"/>
          </a:xfrm>
          <a:prstGeom prst="rect">
            <a:avLst/>
          </a:prstGeom>
          <a:solidFill>
            <a:srgbClr val="FFFF00"/>
          </a:solidFill>
        </p:spPr>
        <p:txBody>
          <a:bodyPr wrap="square" rtlCol="0">
            <a:spAutoFit/>
          </a:bodyPr>
          <a:lstStyle/>
          <a:p>
            <a:r>
              <a:rPr lang="zh-TW" altLang="en-US" sz="1400" dirty="0"/>
              <a:t>部落格</a:t>
            </a:r>
            <a:endParaRPr lang="en-US" altLang="zh-TW" sz="1400" dirty="0"/>
          </a:p>
        </p:txBody>
      </p:sp>
      <p:sp>
        <p:nvSpPr>
          <p:cNvPr id="8" name="文字方塊 7"/>
          <p:cNvSpPr txBox="1"/>
          <p:nvPr/>
        </p:nvSpPr>
        <p:spPr>
          <a:xfrm>
            <a:off x="6248400" y="3368492"/>
            <a:ext cx="1981200" cy="306380"/>
          </a:xfrm>
          <a:prstGeom prst="rect">
            <a:avLst/>
          </a:prstGeom>
          <a:solidFill>
            <a:srgbClr val="FFFF00"/>
          </a:solidFill>
        </p:spPr>
        <p:txBody>
          <a:bodyPr wrap="square" rtlCol="0">
            <a:spAutoFit/>
          </a:bodyPr>
          <a:lstStyle/>
          <a:p>
            <a:r>
              <a:rPr lang="zh-TW" altLang="en-US" sz="1400" dirty="0"/>
              <a:t>時間條目的個人網頁</a:t>
            </a:r>
            <a:endParaRPr lang="en-US" altLang="zh-TW" sz="1400" dirty="0"/>
          </a:p>
        </p:txBody>
      </p:sp>
      <p:sp>
        <p:nvSpPr>
          <p:cNvPr id="9" name="文字方塊 8"/>
          <p:cNvSpPr txBox="1"/>
          <p:nvPr/>
        </p:nvSpPr>
        <p:spPr>
          <a:xfrm>
            <a:off x="5105400" y="4191000"/>
            <a:ext cx="3048000" cy="307777"/>
          </a:xfrm>
          <a:prstGeom prst="rect">
            <a:avLst/>
          </a:prstGeom>
          <a:solidFill>
            <a:srgbClr val="FFFF00"/>
          </a:solidFill>
        </p:spPr>
        <p:txBody>
          <a:bodyPr wrap="square" rtlCol="0">
            <a:spAutoFit/>
          </a:bodyPr>
          <a:lstStyle/>
          <a:p>
            <a:r>
              <a:rPr lang="zh-TW" altLang="en-US" sz="1400" dirty="0"/>
              <a:t>不瞭解</a:t>
            </a:r>
            <a:r>
              <a:rPr lang="en-US" altLang="zh-TW" sz="1400" dirty="0"/>
              <a:t>HTML</a:t>
            </a:r>
            <a:r>
              <a:rPr lang="zh-TW" altLang="en-US" sz="1400" dirty="0"/>
              <a:t> 也可以啟用網頁發布</a:t>
            </a:r>
            <a:endParaRPr lang="en-US" altLang="zh-TW" sz="1400" dirty="0"/>
          </a:p>
        </p:txBody>
      </p:sp>
      <p:sp>
        <p:nvSpPr>
          <p:cNvPr id="10" name="文字方塊 9"/>
          <p:cNvSpPr txBox="1"/>
          <p:nvPr/>
        </p:nvSpPr>
        <p:spPr>
          <a:xfrm>
            <a:off x="1790700" y="4391512"/>
            <a:ext cx="571500" cy="307777"/>
          </a:xfrm>
          <a:prstGeom prst="rect">
            <a:avLst/>
          </a:prstGeom>
          <a:solidFill>
            <a:srgbClr val="FFFF00"/>
          </a:solidFill>
        </p:spPr>
        <p:txBody>
          <a:bodyPr wrap="square" rtlCol="0">
            <a:spAutoFit/>
          </a:bodyPr>
          <a:lstStyle/>
          <a:p>
            <a:r>
              <a:rPr lang="zh-TW" altLang="en-US" sz="1400" dirty="0"/>
              <a:t>維基</a:t>
            </a:r>
            <a:endParaRPr lang="en-US" altLang="zh-TW" sz="1400" dirty="0"/>
          </a:p>
        </p:txBody>
      </p:sp>
      <p:sp>
        <p:nvSpPr>
          <p:cNvPr id="11" name="文字方塊 10"/>
          <p:cNvSpPr txBox="1"/>
          <p:nvPr/>
        </p:nvSpPr>
        <p:spPr>
          <a:xfrm>
            <a:off x="5105400" y="5150916"/>
            <a:ext cx="2209800" cy="307777"/>
          </a:xfrm>
          <a:prstGeom prst="rect">
            <a:avLst/>
          </a:prstGeom>
          <a:solidFill>
            <a:srgbClr val="FFFF00"/>
          </a:solidFill>
        </p:spPr>
        <p:txBody>
          <a:bodyPr wrap="square" rtlCol="0">
            <a:spAutoFit/>
          </a:bodyPr>
          <a:lstStyle/>
          <a:p>
            <a:r>
              <a:rPr lang="zh-TW" altLang="en-US" sz="1400" dirty="0"/>
              <a:t>使文檔能夠集體協作編寫</a:t>
            </a:r>
            <a:endParaRPr lang="en-US" altLang="zh-TW" sz="1400" dirty="0"/>
          </a:p>
        </p:txBody>
      </p:sp>
      <p:sp>
        <p:nvSpPr>
          <p:cNvPr id="12" name="文字方塊 11"/>
          <p:cNvSpPr txBox="1"/>
          <p:nvPr/>
        </p:nvSpPr>
        <p:spPr>
          <a:xfrm>
            <a:off x="932180" y="5567722"/>
            <a:ext cx="1981200" cy="306380"/>
          </a:xfrm>
          <a:prstGeom prst="rect">
            <a:avLst/>
          </a:prstGeom>
          <a:solidFill>
            <a:srgbClr val="FFFF00"/>
          </a:solidFill>
        </p:spPr>
        <p:txBody>
          <a:bodyPr wrap="square" rtlCol="0">
            <a:spAutoFit/>
          </a:bodyPr>
          <a:lstStyle/>
          <a:p>
            <a:r>
              <a:rPr lang="zh-TW" altLang="en-US" sz="1400" dirty="0"/>
              <a:t>例如維基百科</a:t>
            </a:r>
            <a:endParaRPr lang="en-US" altLang="zh-TW" sz="1400" dirty="0"/>
          </a:p>
        </p:txBody>
      </p:sp>
    </p:spTree>
    <p:extLst>
      <p:ext uri="{BB962C8B-B14F-4D97-AF65-F5344CB8AC3E}">
        <p14:creationId xmlns:p14="http://schemas.microsoft.com/office/powerpoint/2010/main" val="3831603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 Technology Background</a:t>
            </a:r>
          </a:p>
        </p:txBody>
      </p:sp>
      <p:sp>
        <p:nvSpPr>
          <p:cNvPr id="3" name="Content Placeholder 2"/>
          <p:cNvSpPr>
            <a:spLocks noGrp="1"/>
          </p:cNvSpPr>
          <p:nvPr>
            <p:ph idx="1"/>
          </p:nvPr>
        </p:nvSpPr>
        <p:spPr/>
        <p:txBody>
          <a:bodyPr/>
          <a:lstStyle/>
          <a:p>
            <a:r>
              <a:rPr lang="en-US" altLang="en-US" dirty="0"/>
              <a:t>Internet</a:t>
            </a:r>
          </a:p>
          <a:p>
            <a:pPr lvl="1"/>
            <a:r>
              <a:rPr lang="en-US" altLang="en-US" dirty="0"/>
              <a:t>Interconnected network of thousands of networks and millions of computers</a:t>
            </a:r>
          </a:p>
          <a:p>
            <a:pPr lvl="1"/>
            <a:r>
              <a:rPr lang="en-US" altLang="en-US" dirty="0"/>
              <a:t>Links businesses, educational institutions, government agencies, and individuals</a:t>
            </a:r>
          </a:p>
          <a:p>
            <a:r>
              <a:rPr lang="en-US" altLang="en-US" dirty="0"/>
              <a:t>World Wide Web (Web)</a:t>
            </a:r>
          </a:p>
          <a:p>
            <a:pPr lvl="1"/>
            <a:r>
              <a:rPr lang="en-US" altLang="en-US" dirty="0"/>
              <a:t>One of the Internet</a:t>
            </a:r>
            <a:r>
              <a:rPr lang="en-US" altLang="ja-JP" dirty="0"/>
              <a:t>’s most popular services</a:t>
            </a:r>
          </a:p>
          <a:p>
            <a:pPr lvl="1"/>
            <a:r>
              <a:rPr lang="en-US" altLang="en-US" dirty="0"/>
              <a:t>Provides access to billions, possibly trillions, of web pages</a:t>
            </a:r>
          </a:p>
        </p:txBody>
      </p:sp>
      <p:sp>
        <p:nvSpPr>
          <p:cNvPr id="4" name="文字方塊 3"/>
          <p:cNvSpPr txBox="1"/>
          <p:nvPr/>
        </p:nvSpPr>
        <p:spPr>
          <a:xfrm>
            <a:off x="457200" y="450139"/>
            <a:ext cx="1775460" cy="307777"/>
          </a:xfrm>
          <a:prstGeom prst="rect">
            <a:avLst/>
          </a:prstGeom>
          <a:solidFill>
            <a:srgbClr val="FFFF00"/>
          </a:solidFill>
        </p:spPr>
        <p:txBody>
          <a:bodyPr wrap="square" rtlCol="0">
            <a:spAutoFit/>
          </a:bodyPr>
          <a:lstStyle/>
          <a:p>
            <a:pPr algn="ctr"/>
            <a:r>
              <a:rPr lang="zh-TW" altLang="en-US" sz="1400" dirty="0"/>
              <a:t>互聯網：技術背景</a:t>
            </a:r>
          </a:p>
        </p:txBody>
      </p:sp>
      <p:sp>
        <p:nvSpPr>
          <p:cNvPr id="5" name="文字方塊 4"/>
          <p:cNvSpPr txBox="1"/>
          <p:nvPr/>
        </p:nvSpPr>
        <p:spPr>
          <a:xfrm>
            <a:off x="685800" y="4976071"/>
            <a:ext cx="3657600" cy="738664"/>
          </a:xfrm>
          <a:prstGeom prst="rect">
            <a:avLst/>
          </a:prstGeom>
          <a:solidFill>
            <a:srgbClr val="FFFF00"/>
          </a:solidFill>
        </p:spPr>
        <p:txBody>
          <a:bodyPr wrap="square" rtlCol="0">
            <a:spAutoFit/>
          </a:bodyPr>
          <a:lstStyle/>
          <a:p>
            <a:pPr>
              <a:lnSpc>
                <a:spcPct val="150000"/>
              </a:lnSpc>
            </a:pPr>
            <a:r>
              <a:rPr lang="en-US" altLang="zh-TW" sz="1400" dirty="0"/>
              <a:t>–</a:t>
            </a:r>
            <a:r>
              <a:rPr lang="zh-TW" altLang="en-US" sz="1400" dirty="0"/>
              <a:t>互聯網最受歡迎的服務之一。</a:t>
            </a:r>
          </a:p>
          <a:p>
            <a:pPr>
              <a:lnSpc>
                <a:spcPct val="150000"/>
              </a:lnSpc>
            </a:pPr>
            <a:r>
              <a:rPr lang="en-US" altLang="zh-TW" sz="1400" dirty="0"/>
              <a:t>–</a:t>
            </a:r>
            <a:r>
              <a:rPr lang="zh-TW" altLang="en-US" sz="1400" dirty="0"/>
              <a:t>提供數十億甚至數万億個網頁的訪問權限。</a:t>
            </a:r>
            <a:endParaRPr lang="en-US" altLang="zh-TW" sz="1400" dirty="0"/>
          </a:p>
        </p:txBody>
      </p:sp>
      <p:sp>
        <p:nvSpPr>
          <p:cNvPr id="6" name="文字方塊 5"/>
          <p:cNvSpPr txBox="1"/>
          <p:nvPr/>
        </p:nvSpPr>
        <p:spPr>
          <a:xfrm>
            <a:off x="685800" y="1312652"/>
            <a:ext cx="838200" cy="307777"/>
          </a:xfrm>
          <a:prstGeom prst="rect">
            <a:avLst/>
          </a:prstGeom>
          <a:solidFill>
            <a:srgbClr val="FFFF00"/>
          </a:solidFill>
        </p:spPr>
        <p:txBody>
          <a:bodyPr wrap="square" rtlCol="0">
            <a:spAutoFit/>
          </a:bodyPr>
          <a:lstStyle/>
          <a:p>
            <a:pPr algn="ctr"/>
            <a:r>
              <a:rPr lang="zh-TW" altLang="en-US" sz="1400" dirty="0"/>
              <a:t>互聯網</a:t>
            </a:r>
          </a:p>
        </p:txBody>
      </p:sp>
      <p:sp>
        <p:nvSpPr>
          <p:cNvPr id="7" name="文字方塊 6"/>
          <p:cNvSpPr txBox="1"/>
          <p:nvPr/>
        </p:nvSpPr>
        <p:spPr>
          <a:xfrm>
            <a:off x="4596384" y="3709292"/>
            <a:ext cx="838200" cy="307777"/>
          </a:xfrm>
          <a:prstGeom prst="rect">
            <a:avLst/>
          </a:prstGeom>
          <a:solidFill>
            <a:srgbClr val="FFFF00"/>
          </a:solidFill>
        </p:spPr>
        <p:txBody>
          <a:bodyPr wrap="square" rtlCol="0">
            <a:spAutoFit/>
          </a:bodyPr>
          <a:lstStyle/>
          <a:p>
            <a:pPr algn="ctr"/>
            <a:r>
              <a:rPr lang="zh-TW" altLang="en-US" sz="1400" dirty="0"/>
              <a:t>萬維網</a:t>
            </a:r>
          </a:p>
        </p:txBody>
      </p:sp>
      <p:sp>
        <p:nvSpPr>
          <p:cNvPr id="9" name="文字方塊 8"/>
          <p:cNvSpPr txBox="1"/>
          <p:nvPr/>
        </p:nvSpPr>
        <p:spPr>
          <a:xfrm>
            <a:off x="2214372" y="1312652"/>
            <a:ext cx="3505200" cy="738664"/>
          </a:xfrm>
          <a:prstGeom prst="rect">
            <a:avLst/>
          </a:prstGeom>
          <a:solidFill>
            <a:srgbClr val="FFFF00"/>
          </a:solidFill>
        </p:spPr>
        <p:txBody>
          <a:bodyPr wrap="square" rtlCol="0">
            <a:spAutoFit/>
          </a:bodyPr>
          <a:lstStyle/>
          <a:p>
            <a:pPr>
              <a:lnSpc>
                <a:spcPct val="150000"/>
              </a:lnSpc>
            </a:pPr>
            <a:r>
              <a:rPr lang="en-US" altLang="zh-TW" sz="1400" dirty="0"/>
              <a:t>–</a:t>
            </a:r>
            <a:r>
              <a:rPr lang="zh-TW" altLang="en-US" sz="1400" dirty="0"/>
              <a:t>數千個網絡和數百萬計算機的互聯網絡。</a:t>
            </a:r>
            <a:endParaRPr lang="en-US" altLang="zh-TW" sz="1400" dirty="0"/>
          </a:p>
          <a:p>
            <a:pPr>
              <a:lnSpc>
                <a:spcPct val="150000"/>
              </a:lnSpc>
            </a:pPr>
            <a:r>
              <a:rPr lang="en-US" altLang="zh-TW" sz="1400" dirty="0"/>
              <a:t>–</a:t>
            </a:r>
            <a:r>
              <a:rPr lang="zh-TW" altLang="en-US" sz="1400" dirty="0"/>
              <a:t>鏈接企業，教育機構，政府機構和個人。</a:t>
            </a:r>
            <a:endParaRPr lang="en-US" altLang="zh-TW" sz="1400" dirty="0"/>
          </a:p>
        </p:txBody>
      </p:sp>
    </p:spTree>
    <p:extLst>
      <p:ext uri="{BB962C8B-B14F-4D97-AF65-F5344CB8AC3E}">
        <p14:creationId xmlns:p14="http://schemas.microsoft.com/office/powerpoint/2010/main" val="49162813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 Reality and Augmented Reality</a:t>
            </a:r>
          </a:p>
        </p:txBody>
      </p:sp>
      <p:sp>
        <p:nvSpPr>
          <p:cNvPr id="3" name="Content Placeholder 2"/>
          <p:cNvSpPr>
            <a:spLocks noGrp="1"/>
          </p:cNvSpPr>
          <p:nvPr>
            <p:ph idx="1"/>
          </p:nvPr>
        </p:nvSpPr>
        <p:spPr/>
        <p:txBody>
          <a:bodyPr/>
          <a:lstStyle/>
          <a:p>
            <a:r>
              <a:rPr lang="en-US" dirty="0"/>
              <a:t>Virtual reality</a:t>
            </a:r>
          </a:p>
          <a:p>
            <a:pPr lvl="1"/>
            <a:r>
              <a:rPr lang="en-US" dirty="0"/>
              <a:t>Immersing users within virtual world</a:t>
            </a:r>
          </a:p>
          <a:p>
            <a:pPr lvl="1"/>
            <a:r>
              <a:rPr lang="en-US" dirty="0"/>
              <a:t>Typically uses head-mounted display (HMD)</a:t>
            </a:r>
          </a:p>
          <a:p>
            <a:pPr lvl="1"/>
            <a:r>
              <a:rPr lang="en-US" dirty="0"/>
              <a:t>Oculus Rift, Vive, PlayStation VR</a:t>
            </a:r>
          </a:p>
          <a:p>
            <a:r>
              <a:rPr lang="en-US" dirty="0"/>
              <a:t>Augmented reality</a:t>
            </a:r>
          </a:p>
          <a:p>
            <a:pPr lvl="1"/>
            <a:r>
              <a:rPr lang="en-US" dirty="0"/>
              <a:t>Overlaying virtual objects over the real world, via mobile devices or HMDs</a:t>
            </a:r>
          </a:p>
          <a:p>
            <a:pPr lvl="1"/>
            <a:r>
              <a:rPr lang="en-US" dirty="0"/>
              <a:t>Pokémon GO</a:t>
            </a:r>
          </a:p>
        </p:txBody>
      </p:sp>
      <p:sp>
        <p:nvSpPr>
          <p:cNvPr id="4" name="文字方塊 3"/>
          <p:cNvSpPr txBox="1"/>
          <p:nvPr/>
        </p:nvSpPr>
        <p:spPr>
          <a:xfrm>
            <a:off x="533400" y="425755"/>
            <a:ext cx="3276600" cy="307777"/>
          </a:xfrm>
          <a:prstGeom prst="rect">
            <a:avLst/>
          </a:prstGeom>
          <a:solidFill>
            <a:srgbClr val="FFFF00"/>
          </a:solidFill>
        </p:spPr>
        <p:txBody>
          <a:bodyPr wrap="square" rtlCol="0">
            <a:spAutoFit/>
          </a:bodyPr>
          <a:lstStyle/>
          <a:p>
            <a:r>
              <a:rPr lang="zh-TW" altLang="en-US" sz="1400" dirty="0"/>
              <a:t>虛擬實</a:t>
            </a:r>
            <a:r>
              <a:rPr lang="zh-TW" altLang="en-US" sz="1400" dirty="0" smtClean="0"/>
              <a:t>境與擴</a:t>
            </a:r>
            <a:r>
              <a:rPr lang="zh-TW" altLang="en-US" sz="1400" dirty="0"/>
              <a:t>增實</a:t>
            </a:r>
            <a:r>
              <a:rPr lang="zh-TW" altLang="en-US" sz="1400" dirty="0" smtClean="0"/>
              <a:t>境 </a:t>
            </a:r>
            <a:endParaRPr lang="en-US" altLang="zh-TW" sz="1400" dirty="0"/>
          </a:p>
        </p:txBody>
      </p:sp>
      <p:sp>
        <p:nvSpPr>
          <p:cNvPr id="5" name="文字方塊 4"/>
          <p:cNvSpPr txBox="1"/>
          <p:nvPr/>
        </p:nvSpPr>
        <p:spPr>
          <a:xfrm>
            <a:off x="2819400" y="1676400"/>
            <a:ext cx="990600" cy="307777"/>
          </a:xfrm>
          <a:prstGeom prst="rect">
            <a:avLst/>
          </a:prstGeom>
          <a:solidFill>
            <a:srgbClr val="FFFF00"/>
          </a:solidFill>
        </p:spPr>
        <p:txBody>
          <a:bodyPr wrap="square" rtlCol="0">
            <a:spAutoFit/>
          </a:bodyPr>
          <a:lstStyle/>
          <a:p>
            <a:r>
              <a:rPr lang="zh-TW" altLang="en-US" sz="1400" dirty="0"/>
              <a:t>虛擬實境</a:t>
            </a:r>
            <a:endParaRPr lang="en-US" altLang="zh-TW" sz="1400" dirty="0"/>
          </a:p>
        </p:txBody>
      </p:sp>
      <p:sp>
        <p:nvSpPr>
          <p:cNvPr id="6" name="文字方塊 5"/>
          <p:cNvSpPr txBox="1"/>
          <p:nvPr/>
        </p:nvSpPr>
        <p:spPr>
          <a:xfrm>
            <a:off x="5334000" y="2133600"/>
            <a:ext cx="2209800" cy="307777"/>
          </a:xfrm>
          <a:prstGeom prst="rect">
            <a:avLst/>
          </a:prstGeom>
          <a:solidFill>
            <a:srgbClr val="FFFF00"/>
          </a:solidFill>
        </p:spPr>
        <p:txBody>
          <a:bodyPr wrap="square" rtlCol="0">
            <a:spAutoFit/>
          </a:bodyPr>
          <a:lstStyle/>
          <a:p>
            <a:r>
              <a:rPr lang="zh-TW" altLang="en-US" sz="1400" dirty="0"/>
              <a:t>讓用戶沉浸在虛擬世界中</a:t>
            </a:r>
            <a:endParaRPr lang="en-US" altLang="zh-TW" sz="1400" dirty="0"/>
          </a:p>
        </p:txBody>
      </p:sp>
      <p:sp>
        <p:nvSpPr>
          <p:cNvPr id="8" name="文字方塊 7"/>
          <p:cNvSpPr txBox="1"/>
          <p:nvPr/>
        </p:nvSpPr>
        <p:spPr>
          <a:xfrm>
            <a:off x="6324600" y="2446817"/>
            <a:ext cx="2057400" cy="523220"/>
          </a:xfrm>
          <a:prstGeom prst="rect">
            <a:avLst/>
          </a:prstGeom>
          <a:solidFill>
            <a:srgbClr val="FFFF00"/>
          </a:solidFill>
        </p:spPr>
        <p:txBody>
          <a:bodyPr wrap="square" rtlCol="0">
            <a:spAutoFit/>
          </a:bodyPr>
          <a:lstStyle/>
          <a:p>
            <a:r>
              <a:rPr lang="zh-TW" altLang="en-US" sz="1400" dirty="0"/>
              <a:t>通常使用頭戴式顯示器（</a:t>
            </a:r>
            <a:r>
              <a:rPr lang="en-US" altLang="zh-TW" sz="1400" dirty="0"/>
              <a:t>HMD</a:t>
            </a:r>
            <a:r>
              <a:rPr lang="zh-TW" altLang="en-US" sz="1400" dirty="0"/>
              <a:t>）</a:t>
            </a:r>
            <a:endParaRPr lang="en-US" altLang="zh-TW" sz="1400" dirty="0"/>
          </a:p>
        </p:txBody>
      </p:sp>
      <p:sp>
        <p:nvSpPr>
          <p:cNvPr id="9" name="文字方塊 8"/>
          <p:cNvSpPr txBox="1"/>
          <p:nvPr/>
        </p:nvSpPr>
        <p:spPr>
          <a:xfrm>
            <a:off x="3581400" y="3519475"/>
            <a:ext cx="990600" cy="307777"/>
          </a:xfrm>
          <a:prstGeom prst="rect">
            <a:avLst/>
          </a:prstGeom>
          <a:solidFill>
            <a:srgbClr val="FFFF00"/>
          </a:solidFill>
        </p:spPr>
        <p:txBody>
          <a:bodyPr wrap="square" rtlCol="0">
            <a:spAutoFit/>
          </a:bodyPr>
          <a:lstStyle/>
          <a:p>
            <a:r>
              <a:rPr lang="zh-TW" altLang="en-US" sz="1400" dirty="0"/>
              <a:t>擴增實境</a:t>
            </a:r>
            <a:endParaRPr lang="en-US" altLang="zh-TW" sz="1400" dirty="0"/>
          </a:p>
        </p:txBody>
      </p:sp>
      <p:sp>
        <p:nvSpPr>
          <p:cNvPr id="11" name="文字方塊 10"/>
          <p:cNvSpPr txBox="1"/>
          <p:nvPr/>
        </p:nvSpPr>
        <p:spPr>
          <a:xfrm>
            <a:off x="2819400" y="4191000"/>
            <a:ext cx="4038600" cy="307777"/>
          </a:xfrm>
          <a:prstGeom prst="rect">
            <a:avLst/>
          </a:prstGeom>
          <a:solidFill>
            <a:srgbClr val="FFFF00"/>
          </a:solidFill>
        </p:spPr>
        <p:txBody>
          <a:bodyPr wrap="square" rtlCol="0">
            <a:spAutoFit/>
          </a:bodyPr>
          <a:lstStyle/>
          <a:p>
            <a:r>
              <a:rPr lang="zh-TW" altLang="en-US" sz="1400" dirty="0"/>
              <a:t>通過移動設備或</a:t>
            </a:r>
            <a:r>
              <a:rPr lang="en-US" altLang="zh-TW" sz="1400" dirty="0"/>
              <a:t>HMD</a:t>
            </a:r>
            <a:r>
              <a:rPr lang="zh-TW" altLang="en-US" sz="1400" dirty="0"/>
              <a:t>覆蓋真實世界中的虛擬物件</a:t>
            </a:r>
            <a:endParaRPr lang="en-US" altLang="zh-TW" sz="1400" dirty="0"/>
          </a:p>
        </p:txBody>
      </p:sp>
      <p:sp>
        <p:nvSpPr>
          <p:cNvPr id="12" name="文字方塊 11"/>
          <p:cNvSpPr txBox="1"/>
          <p:nvPr/>
        </p:nvSpPr>
        <p:spPr>
          <a:xfrm>
            <a:off x="1219200" y="4981061"/>
            <a:ext cx="762000" cy="307777"/>
          </a:xfrm>
          <a:prstGeom prst="rect">
            <a:avLst/>
          </a:prstGeom>
          <a:solidFill>
            <a:srgbClr val="FFFF00"/>
          </a:solidFill>
        </p:spPr>
        <p:txBody>
          <a:bodyPr wrap="square" rtlCol="0">
            <a:spAutoFit/>
          </a:bodyPr>
          <a:lstStyle/>
          <a:p>
            <a:r>
              <a:rPr lang="zh-TW" altLang="en-US" sz="1400" dirty="0"/>
              <a:t>寶可夢</a:t>
            </a:r>
            <a:endParaRPr lang="en-US" altLang="zh-TW" sz="1400" dirty="0"/>
          </a:p>
        </p:txBody>
      </p:sp>
      <p:sp>
        <p:nvSpPr>
          <p:cNvPr id="13" name="文字方塊 12"/>
          <p:cNvSpPr txBox="1"/>
          <p:nvPr/>
        </p:nvSpPr>
        <p:spPr>
          <a:xfrm>
            <a:off x="5024120" y="2920312"/>
            <a:ext cx="990600" cy="307777"/>
          </a:xfrm>
          <a:prstGeom prst="rect">
            <a:avLst/>
          </a:prstGeom>
          <a:solidFill>
            <a:srgbClr val="FFFF00"/>
          </a:solidFill>
        </p:spPr>
        <p:txBody>
          <a:bodyPr wrap="square" rtlCol="0">
            <a:spAutoFit/>
          </a:bodyPr>
          <a:lstStyle/>
          <a:p>
            <a:r>
              <a:rPr lang="en-US" altLang="zh-TW" sz="1400" dirty="0"/>
              <a:t>VR</a:t>
            </a:r>
            <a:r>
              <a:rPr lang="zh-TW" altLang="en-US" sz="1400" dirty="0"/>
              <a:t>產品</a:t>
            </a:r>
            <a:endParaRPr lang="en-US" altLang="zh-TW" sz="1400" dirty="0"/>
          </a:p>
        </p:txBody>
      </p:sp>
    </p:spTree>
    <p:extLst>
      <p:ext uri="{BB962C8B-B14F-4D97-AF65-F5344CB8AC3E}">
        <p14:creationId xmlns:p14="http://schemas.microsoft.com/office/powerpoint/2010/main" val="40471733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Intelligent Personal Assistants</a:t>
            </a:r>
          </a:p>
        </p:txBody>
      </p:sp>
      <p:sp>
        <p:nvSpPr>
          <p:cNvPr id="3" name="Content Placeholder 2"/>
          <p:cNvSpPr>
            <a:spLocks noGrp="1"/>
          </p:cNvSpPr>
          <p:nvPr>
            <p:ph idx="1"/>
          </p:nvPr>
        </p:nvSpPr>
        <p:spPr/>
        <p:txBody>
          <a:bodyPr/>
          <a:lstStyle/>
          <a:p>
            <a:r>
              <a:rPr lang="en-US" dirty="0"/>
              <a:t>Computer search engine using:</a:t>
            </a:r>
          </a:p>
          <a:p>
            <a:pPr lvl="1"/>
            <a:r>
              <a:rPr lang="en-US" dirty="0"/>
              <a:t>Natural language</a:t>
            </a:r>
          </a:p>
          <a:p>
            <a:pPr lvl="1"/>
            <a:r>
              <a:rPr lang="en-US" dirty="0"/>
              <a:t>Conversational interface, verbal commands</a:t>
            </a:r>
          </a:p>
          <a:p>
            <a:pPr lvl="1"/>
            <a:r>
              <a:rPr lang="en-US" dirty="0"/>
              <a:t>Situational awareness</a:t>
            </a:r>
          </a:p>
          <a:p>
            <a:r>
              <a:rPr lang="en-US" dirty="0"/>
              <a:t>Can handle requests for appointments, flights, routes, event scheduling, and more</a:t>
            </a:r>
          </a:p>
          <a:p>
            <a:pPr lvl="1"/>
            <a:r>
              <a:rPr lang="en-US" dirty="0"/>
              <a:t>Examples: </a:t>
            </a:r>
          </a:p>
          <a:p>
            <a:pPr lvl="2"/>
            <a:r>
              <a:rPr lang="en-US" dirty="0"/>
              <a:t>Apple’s Siri</a:t>
            </a:r>
          </a:p>
          <a:p>
            <a:pPr lvl="2"/>
            <a:r>
              <a:rPr lang="en-US" dirty="0"/>
              <a:t>Google Now</a:t>
            </a:r>
          </a:p>
          <a:p>
            <a:pPr lvl="2"/>
            <a:r>
              <a:rPr lang="en-US" dirty="0"/>
              <a:t>Google Assistant</a:t>
            </a:r>
          </a:p>
        </p:txBody>
      </p:sp>
      <p:sp>
        <p:nvSpPr>
          <p:cNvPr id="4" name="文字方塊 3"/>
          <p:cNvSpPr txBox="1"/>
          <p:nvPr/>
        </p:nvSpPr>
        <p:spPr>
          <a:xfrm>
            <a:off x="533400" y="425755"/>
            <a:ext cx="1524000" cy="307777"/>
          </a:xfrm>
          <a:prstGeom prst="rect">
            <a:avLst/>
          </a:prstGeom>
          <a:solidFill>
            <a:srgbClr val="FFFF00"/>
          </a:solidFill>
        </p:spPr>
        <p:txBody>
          <a:bodyPr wrap="square" rtlCol="0">
            <a:spAutoFit/>
          </a:bodyPr>
          <a:lstStyle/>
          <a:p>
            <a:r>
              <a:rPr lang="zh-TW" altLang="en-US" sz="1400" dirty="0"/>
              <a:t>智能化個人助理</a:t>
            </a:r>
            <a:endParaRPr lang="en-US" altLang="zh-TW" sz="1400" dirty="0"/>
          </a:p>
        </p:txBody>
      </p:sp>
      <p:sp>
        <p:nvSpPr>
          <p:cNvPr id="7" name="文字方塊 6"/>
          <p:cNvSpPr txBox="1"/>
          <p:nvPr/>
        </p:nvSpPr>
        <p:spPr>
          <a:xfrm>
            <a:off x="782320" y="1277616"/>
            <a:ext cx="1808480" cy="307777"/>
          </a:xfrm>
          <a:prstGeom prst="rect">
            <a:avLst/>
          </a:prstGeom>
          <a:solidFill>
            <a:srgbClr val="FFFF00"/>
          </a:solidFill>
        </p:spPr>
        <p:txBody>
          <a:bodyPr wrap="square" rtlCol="0">
            <a:spAutoFit/>
          </a:bodyPr>
          <a:lstStyle/>
          <a:p>
            <a:r>
              <a:rPr lang="zh-TW" altLang="en-US" sz="1400" dirty="0"/>
              <a:t>電腦搜尋引擎使用</a:t>
            </a:r>
            <a:endParaRPr lang="en-US" altLang="zh-TW" sz="1400" dirty="0"/>
          </a:p>
        </p:txBody>
      </p:sp>
      <p:sp>
        <p:nvSpPr>
          <p:cNvPr id="8" name="文字方塊 7"/>
          <p:cNvSpPr txBox="1"/>
          <p:nvPr/>
        </p:nvSpPr>
        <p:spPr>
          <a:xfrm>
            <a:off x="3200400" y="2130921"/>
            <a:ext cx="990600" cy="307777"/>
          </a:xfrm>
          <a:prstGeom prst="rect">
            <a:avLst/>
          </a:prstGeom>
          <a:solidFill>
            <a:srgbClr val="FFFF00"/>
          </a:solidFill>
        </p:spPr>
        <p:txBody>
          <a:bodyPr wrap="square" rtlCol="0">
            <a:spAutoFit/>
          </a:bodyPr>
          <a:lstStyle/>
          <a:p>
            <a:r>
              <a:rPr lang="zh-TW" altLang="en-US" sz="1400" dirty="0"/>
              <a:t>自然語言</a:t>
            </a:r>
            <a:endParaRPr lang="en-US" altLang="zh-TW" sz="1400" dirty="0"/>
          </a:p>
        </p:txBody>
      </p:sp>
      <p:sp>
        <p:nvSpPr>
          <p:cNvPr id="9" name="文字方塊 8"/>
          <p:cNvSpPr txBox="1"/>
          <p:nvPr/>
        </p:nvSpPr>
        <p:spPr>
          <a:xfrm>
            <a:off x="6096000" y="2549512"/>
            <a:ext cx="1828800" cy="307777"/>
          </a:xfrm>
          <a:prstGeom prst="rect">
            <a:avLst/>
          </a:prstGeom>
          <a:solidFill>
            <a:srgbClr val="FFFF00"/>
          </a:solidFill>
        </p:spPr>
        <p:txBody>
          <a:bodyPr wrap="square" rtlCol="0">
            <a:spAutoFit/>
          </a:bodyPr>
          <a:lstStyle/>
          <a:p>
            <a:r>
              <a:rPr lang="zh-TW" altLang="en-US" sz="1400" dirty="0"/>
              <a:t>會話介面</a:t>
            </a:r>
            <a:r>
              <a:rPr lang="en-US" altLang="zh-TW" sz="1400" dirty="0"/>
              <a:t>,</a:t>
            </a:r>
            <a:r>
              <a:rPr lang="zh-TW" altLang="en-US" sz="1400" dirty="0"/>
              <a:t> 口頭命令</a:t>
            </a:r>
            <a:endParaRPr lang="en-US" altLang="zh-TW" sz="1400" dirty="0"/>
          </a:p>
        </p:txBody>
      </p:sp>
      <p:sp>
        <p:nvSpPr>
          <p:cNvPr id="10" name="文字方塊 9"/>
          <p:cNvSpPr txBox="1"/>
          <p:nvPr/>
        </p:nvSpPr>
        <p:spPr>
          <a:xfrm>
            <a:off x="3743960" y="2868414"/>
            <a:ext cx="1361440" cy="307777"/>
          </a:xfrm>
          <a:prstGeom prst="rect">
            <a:avLst/>
          </a:prstGeom>
          <a:solidFill>
            <a:srgbClr val="FFFF00"/>
          </a:solidFill>
        </p:spPr>
        <p:txBody>
          <a:bodyPr wrap="square" rtlCol="0">
            <a:spAutoFit/>
          </a:bodyPr>
          <a:lstStyle/>
          <a:p>
            <a:r>
              <a:rPr lang="zh-TW" altLang="en-US" sz="1400" dirty="0"/>
              <a:t>對情況的意識</a:t>
            </a:r>
            <a:endParaRPr lang="en-US" altLang="zh-TW" sz="1400" dirty="0"/>
          </a:p>
        </p:txBody>
      </p:sp>
      <p:sp>
        <p:nvSpPr>
          <p:cNvPr id="11" name="文字方塊 10"/>
          <p:cNvSpPr txBox="1"/>
          <p:nvPr/>
        </p:nvSpPr>
        <p:spPr>
          <a:xfrm>
            <a:off x="6400800" y="3873341"/>
            <a:ext cx="1828800" cy="738664"/>
          </a:xfrm>
          <a:prstGeom prst="rect">
            <a:avLst/>
          </a:prstGeom>
          <a:solidFill>
            <a:srgbClr val="FFFF00"/>
          </a:solidFill>
        </p:spPr>
        <p:txBody>
          <a:bodyPr wrap="square" rtlCol="0">
            <a:spAutoFit/>
          </a:bodyPr>
          <a:lstStyle/>
          <a:p>
            <a:r>
              <a:rPr lang="zh-TW" altLang="en-US" sz="1400" dirty="0"/>
              <a:t>可以處理約會，航班，路線，活動安排等等的請求</a:t>
            </a:r>
            <a:endParaRPr lang="en-US" altLang="zh-TW" sz="1400" dirty="0"/>
          </a:p>
        </p:txBody>
      </p:sp>
      <p:sp>
        <p:nvSpPr>
          <p:cNvPr id="12" name="文字方塊 11"/>
          <p:cNvSpPr txBox="1"/>
          <p:nvPr/>
        </p:nvSpPr>
        <p:spPr>
          <a:xfrm>
            <a:off x="2590800" y="4343400"/>
            <a:ext cx="1600200" cy="307777"/>
          </a:xfrm>
          <a:prstGeom prst="rect">
            <a:avLst/>
          </a:prstGeom>
          <a:solidFill>
            <a:srgbClr val="FFFF00"/>
          </a:solidFill>
        </p:spPr>
        <p:txBody>
          <a:bodyPr wrap="square" rtlCol="0">
            <a:spAutoFit/>
          </a:bodyPr>
          <a:lstStyle/>
          <a:p>
            <a:r>
              <a:rPr lang="zh-TW" altLang="en-US" sz="1400" dirty="0"/>
              <a:t>例如下面這三個</a:t>
            </a:r>
            <a:endParaRPr lang="en-US" altLang="zh-TW" sz="1400" dirty="0"/>
          </a:p>
        </p:txBody>
      </p:sp>
    </p:spTree>
    <p:extLst>
      <p:ext uri="{BB962C8B-B14F-4D97-AF65-F5344CB8AC3E}">
        <p14:creationId xmlns:p14="http://schemas.microsoft.com/office/powerpoint/2010/main" val="409694182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Insight on Business: </a:t>
            </a:r>
            <a:r>
              <a:rPr lang="en-US" altLang="en-US" dirty="0"/>
              <a:t>AI, Intelligent Assistants, and Chatbots</a:t>
            </a:r>
            <a:endParaRPr lang="en-US" dirty="0"/>
          </a:p>
        </p:txBody>
      </p:sp>
      <p:sp>
        <p:nvSpPr>
          <p:cNvPr id="3" name="Content Placeholder 2"/>
          <p:cNvSpPr>
            <a:spLocks noGrp="1"/>
          </p:cNvSpPr>
          <p:nvPr>
            <p:ph idx="1"/>
          </p:nvPr>
        </p:nvSpPr>
        <p:spPr/>
        <p:txBody>
          <a:bodyPr/>
          <a:lstStyle/>
          <a:p>
            <a:r>
              <a:rPr lang="en-US" dirty="0"/>
              <a:t>Class Discussion</a:t>
            </a:r>
          </a:p>
          <a:p>
            <a:pPr lvl="1"/>
            <a:r>
              <a:rPr lang="en-US" dirty="0"/>
              <a:t>What are intelligent assistants and why are they so popular?</a:t>
            </a:r>
          </a:p>
          <a:p>
            <a:pPr lvl="1"/>
            <a:r>
              <a:rPr lang="en-US" dirty="0"/>
              <a:t>Do you use conversational AI assistants? If so, what for?</a:t>
            </a:r>
          </a:p>
          <a:p>
            <a:pPr lvl="1"/>
            <a:r>
              <a:rPr lang="en-US" dirty="0"/>
              <a:t>What are the benefits of these assistants? The disadvantages?</a:t>
            </a:r>
          </a:p>
          <a:p>
            <a:pPr lvl="1"/>
            <a:r>
              <a:rPr lang="en-US" dirty="0"/>
              <a:t>Are there any benefits/disadvantages to the proprietary nature of these assistants and chatbots?</a:t>
            </a:r>
          </a:p>
        </p:txBody>
      </p:sp>
      <p:sp>
        <p:nvSpPr>
          <p:cNvPr id="4" name="文字方塊 3"/>
          <p:cNvSpPr txBox="1"/>
          <p:nvPr/>
        </p:nvSpPr>
        <p:spPr>
          <a:xfrm>
            <a:off x="482600" y="1320814"/>
            <a:ext cx="3937000" cy="307777"/>
          </a:xfrm>
          <a:prstGeom prst="rect">
            <a:avLst/>
          </a:prstGeom>
          <a:solidFill>
            <a:srgbClr val="FFFF00"/>
          </a:solidFill>
        </p:spPr>
        <p:txBody>
          <a:bodyPr wrap="square" rtlCol="0">
            <a:spAutoFit/>
          </a:bodyPr>
          <a:lstStyle/>
          <a:p>
            <a:r>
              <a:rPr lang="zh-TW" altLang="en-US" sz="1400" dirty="0"/>
              <a:t>洞察業務：人工智能，智能助理和聊天機器人</a:t>
            </a:r>
            <a:endParaRPr lang="en-US" altLang="zh-TW" sz="1400" dirty="0"/>
          </a:p>
        </p:txBody>
      </p:sp>
      <p:sp>
        <p:nvSpPr>
          <p:cNvPr id="5" name="文字方塊 4"/>
          <p:cNvSpPr txBox="1"/>
          <p:nvPr/>
        </p:nvSpPr>
        <p:spPr>
          <a:xfrm>
            <a:off x="3505200" y="1676400"/>
            <a:ext cx="914400" cy="307777"/>
          </a:xfrm>
          <a:prstGeom prst="rect">
            <a:avLst/>
          </a:prstGeom>
          <a:solidFill>
            <a:srgbClr val="FFFF00"/>
          </a:solidFill>
        </p:spPr>
        <p:txBody>
          <a:bodyPr wrap="square" rtlCol="0">
            <a:spAutoFit/>
          </a:bodyPr>
          <a:lstStyle/>
          <a:p>
            <a:r>
              <a:rPr lang="zh-TW" altLang="en-US" sz="1400" dirty="0"/>
              <a:t>課堂討論</a:t>
            </a:r>
            <a:endParaRPr lang="en-US" altLang="zh-TW" sz="1400" dirty="0"/>
          </a:p>
        </p:txBody>
      </p:sp>
      <p:sp>
        <p:nvSpPr>
          <p:cNvPr id="6" name="文字方塊 5"/>
          <p:cNvSpPr txBox="1"/>
          <p:nvPr/>
        </p:nvSpPr>
        <p:spPr>
          <a:xfrm>
            <a:off x="990600" y="5871807"/>
            <a:ext cx="4648200" cy="307777"/>
          </a:xfrm>
          <a:prstGeom prst="rect">
            <a:avLst/>
          </a:prstGeom>
          <a:solidFill>
            <a:srgbClr val="FFFF00"/>
          </a:solidFill>
        </p:spPr>
        <p:txBody>
          <a:bodyPr wrap="square" rtlCol="0">
            <a:spAutoFit/>
          </a:bodyPr>
          <a:lstStyle/>
          <a:p>
            <a:r>
              <a:rPr lang="zh-TW" altLang="en-US" sz="1400" dirty="0"/>
              <a:t>這些助理和聊天機器人的專有性質是否有任何優點</a:t>
            </a:r>
            <a:r>
              <a:rPr lang="en-US" altLang="zh-TW" sz="1400" dirty="0"/>
              <a:t>/</a:t>
            </a:r>
            <a:r>
              <a:rPr lang="zh-TW" altLang="en-US" sz="1400" dirty="0"/>
              <a:t>缺點？</a:t>
            </a:r>
            <a:endParaRPr lang="en-US" altLang="zh-TW" sz="1400" dirty="0"/>
          </a:p>
        </p:txBody>
      </p:sp>
      <p:sp>
        <p:nvSpPr>
          <p:cNvPr id="7" name="文字方塊 6"/>
          <p:cNvSpPr txBox="1"/>
          <p:nvPr/>
        </p:nvSpPr>
        <p:spPr>
          <a:xfrm>
            <a:off x="990600" y="5251596"/>
            <a:ext cx="2514600" cy="307777"/>
          </a:xfrm>
          <a:prstGeom prst="rect">
            <a:avLst/>
          </a:prstGeom>
          <a:solidFill>
            <a:srgbClr val="FFFF00"/>
          </a:solidFill>
        </p:spPr>
        <p:txBody>
          <a:bodyPr wrap="square" rtlCol="0">
            <a:spAutoFit/>
          </a:bodyPr>
          <a:lstStyle/>
          <a:p>
            <a:r>
              <a:rPr lang="zh-TW" altLang="en-US" sz="1400" dirty="0"/>
              <a:t>這些助理有什麼好處？ 缺點？</a:t>
            </a:r>
            <a:endParaRPr lang="en-US" altLang="zh-TW" sz="1400" dirty="0"/>
          </a:p>
        </p:txBody>
      </p:sp>
      <p:sp>
        <p:nvSpPr>
          <p:cNvPr id="8" name="文字方塊 7"/>
          <p:cNvSpPr txBox="1"/>
          <p:nvPr/>
        </p:nvSpPr>
        <p:spPr>
          <a:xfrm>
            <a:off x="990600" y="4632960"/>
            <a:ext cx="4114800" cy="307777"/>
          </a:xfrm>
          <a:prstGeom prst="rect">
            <a:avLst/>
          </a:prstGeom>
          <a:solidFill>
            <a:srgbClr val="FFFF00"/>
          </a:solidFill>
        </p:spPr>
        <p:txBody>
          <a:bodyPr wrap="square" rtlCol="0">
            <a:spAutoFit/>
          </a:bodyPr>
          <a:lstStyle/>
          <a:p>
            <a:r>
              <a:rPr lang="zh-TW" altLang="en-US" sz="1400" dirty="0"/>
              <a:t>你使用會話式</a:t>
            </a:r>
            <a:r>
              <a:rPr lang="en-US" altLang="zh-TW" sz="1400" dirty="0"/>
              <a:t>AI</a:t>
            </a:r>
            <a:r>
              <a:rPr lang="zh-TW" altLang="en-US" sz="1400" dirty="0"/>
              <a:t>助理嗎？ 若有，用在什麼地方上？</a:t>
            </a:r>
            <a:endParaRPr lang="en-US" altLang="zh-TW" sz="1400" dirty="0"/>
          </a:p>
        </p:txBody>
      </p:sp>
      <p:sp>
        <p:nvSpPr>
          <p:cNvPr id="9" name="文字方塊 8"/>
          <p:cNvSpPr txBox="1"/>
          <p:nvPr/>
        </p:nvSpPr>
        <p:spPr>
          <a:xfrm>
            <a:off x="990600" y="4038600"/>
            <a:ext cx="3429000" cy="307777"/>
          </a:xfrm>
          <a:prstGeom prst="rect">
            <a:avLst/>
          </a:prstGeom>
          <a:solidFill>
            <a:srgbClr val="FFFF00"/>
          </a:solidFill>
        </p:spPr>
        <p:txBody>
          <a:bodyPr wrap="square" rtlCol="0">
            <a:spAutoFit/>
          </a:bodyPr>
          <a:lstStyle/>
          <a:p>
            <a:r>
              <a:rPr lang="zh-TW" altLang="en-US" sz="1400" dirty="0"/>
              <a:t>什麼是智能助理，他們為什麼如此受歡迎</a:t>
            </a:r>
            <a:r>
              <a:rPr lang="en-US" altLang="zh-TW" sz="1400" dirty="0"/>
              <a:t>?</a:t>
            </a:r>
          </a:p>
        </p:txBody>
      </p:sp>
    </p:spTree>
    <p:extLst>
      <p:ext uri="{BB962C8B-B14F-4D97-AF65-F5344CB8AC3E}">
        <p14:creationId xmlns:p14="http://schemas.microsoft.com/office/powerpoint/2010/main" val="66123038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Mobile Apps</a:t>
            </a:r>
          </a:p>
        </p:txBody>
      </p:sp>
      <p:sp>
        <p:nvSpPr>
          <p:cNvPr id="3" name="Content Placeholder 2"/>
          <p:cNvSpPr>
            <a:spLocks noGrp="1"/>
          </p:cNvSpPr>
          <p:nvPr>
            <p:ph idx="1"/>
          </p:nvPr>
        </p:nvSpPr>
        <p:spPr/>
        <p:txBody>
          <a:bodyPr/>
          <a:lstStyle/>
          <a:p>
            <a:r>
              <a:rPr lang="en-US" altLang="en-US" dirty="0"/>
              <a:t>Use of mobile apps has exploded </a:t>
            </a:r>
          </a:p>
          <a:p>
            <a:pPr lvl="1"/>
            <a:r>
              <a:rPr lang="en-US" altLang="en-US" dirty="0"/>
              <a:t>Have become most popular entertainment media</a:t>
            </a:r>
          </a:p>
          <a:p>
            <a:pPr lvl="1"/>
            <a:r>
              <a:rPr lang="en-US" altLang="en-US" dirty="0"/>
              <a:t>Always present shopping tool</a:t>
            </a:r>
          </a:p>
          <a:p>
            <a:pPr lvl="1"/>
            <a:r>
              <a:rPr lang="en-US" altLang="en-US" dirty="0"/>
              <a:t>Almost all top 100 brands have shopping app</a:t>
            </a:r>
          </a:p>
          <a:p>
            <a:r>
              <a:rPr lang="en-US" altLang="en-US" dirty="0"/>
              <a:t>Platforms </a:t>
            </a:r>
          </a:p>
          <a:p>
            <a:pPr lvl="1"/>
            <a:r>
              <a:rPr lang="en-US" altLang="en-US" dirty="0"/>
              <a:t>iPhone/iPad (iOS), Android, Windows Phone</a:t>
            </a:r>
          </a:p>
          <a:p>
            <a:r>
              <a:rPr lang="en-US" altLang="en-US" dirty="0"/>
              <a:t>App marketplaces </a:t>
            </a:r>
          </a:p>
          <a:p>
            <a:pPr lvl="1"/>
            <a:r>
              <a:rPr lang="en-US" altLang="en-US" dirty="0"/>
              <a:t>Google Play, Apple</a:t>
            </a:r>
            <a:r>
              <a:rPr lang="en-US" altLang="ja-JP" dirty="0"/>
              <a:t>’s App Store, Windows Phone Marketplace</a:t>
            </a:r>
            <a:endParaRPr lang="en-US" altLang="en-US" dirty="0"/>
          </a:p>
        </p:txBody>
      </p:sp>
      <p:sp>
        <p:nvSpPr>
          <p:cNvPr id="4" name="文字方塊 3"/>
          <p:cNvSpPr txBox="1"/>
          <p:nvPr/>
        </p:nvSpPr>
        <p:spPr>
          <a:xfrm>
            <a:off x="457200" y="610123"/>
            <a:ext cx="1828800" cy="307777"/>
          </a:xfrm>
          <a:prstGeom prst="rect">
            <a:avLst/>
          </a:prstGeom>
          <a:solidFill>
            <a:srgbClr val="FFFF00"/>
          </a:solidFill>
        </p:spPr>
        <p:txBody>
          <a:bodyPr wrap="square" rtlCol="0">
            <a:spAutoFit/>
          </a:bodyPr>
          <a:lstStyle/>
          <a:p>
            <a:r>
              <a:rPr lang="zh-TW" altLang="en-US" sz="1400" dirty="0"/>
              <a:t>行動裝置應用程式</a:t>
            </a:r>
            <a:endParaRPr lang="en-US" altLang="zh-TW" sz="1400" dirty="0"/>
          </a:p>
        </p:txBody>
      </p:sp>
      <p:sp>
        <p:nvSpPr>
          <p:cNvPr id="5" name="文字方塊 4"/>
          <p:cNvSpPr txBox="1"/>
          <p:nvPr/>
        </p:nvSpPr>
        <p:spPr>
          <a:xfrm>
            <a:off x="675640" y="1385874"/>
            <a:ext cx="2219960" cy="307777"/>
          </a:xfrm>
          <a:prstGeom prst="rect">
            <a:avLst/>
          </a:prstGeom>
          <a:solidFill>
            <a:srgbClr val="FFFF00"/>
          </a:solidFill>
        </p:spPr>
        <p:txBody>
          <a:bodyPr wrap="square" rtlCol="0">
            <a:spAutoFit/>
          </a:bodyPr>
          <a:lstStyle/>
          <a:p>
            <a:r>
              <a:rPr lang="zh-TW" altLang="en-US" sz="1400" dirty="0"/>
              <a:t>移動應用的使用已經爆炸</a:t>
            </a:r>
            <a:endParaRPr lang="en-US" altLang="zh-TW" sz="1400" dirty="0"/>
          </a:p>
        </p:txBody>
      </p:sp>
      <p:sp>
        <p:nvSpPr>
          <p:cNvPr id="6" name="文字方塊 5"/>
          <p:cNvSpPr txBox="1"/>
          <p:nvPr/>
        </p:nvSpPr>
        <p:spPr>
          <a:xfrm>
            <a:off x="6781800" y="2129043"/>
            <a:ext cx="2362200" cy="307777"/>
          </a:xfrm>
          <a:prstGeom prst="rect">
            <a:avLst/>
          </a:prstGeom>
          <a:solidFill>
            <a:srgbClr val="FFFF00"/>
          </a:solidFill>
        </p:spPr>
        <p:txBody>
          <a:bodyPr wrap="square" rtlCol="0">
            <a:spAutoFit/>
          </a:bodyPr>
          <a:lstStyle/>
          <a:p>
            <a:r>
              <a:rPr lang="zh-TW" altLang="en-US" sz="1400" dirty="0"/>
              <a:t>已成為最受歡迎的娛樂媒體</a:t>
            </a:r>
            <a:endParaRPr lang="en-US" altLang="zh-TW" sz="1400" dirty="0"/>
          </a:p>
        </p:txBody>
      </p:sp>
      <p:sp>
        <p:nvSpPr>
          <p:cNvPr id="7" name="文字方塊 6"/>
          <p:cNvSpPr txBox="1"/>
          <p:nvPr/>
        </p:nvSpPr>
        <p:spPr>
          <a:xfrm>
            <a:off x="4572000" y="2445400"/>
            <a:ext cx="1752600" cy="307777"/>
          </a:xfrm>
          <a:prstGeom prst="rect">
            <a:avLst/>
          </a:prstGeom>
          <a:solidFill>
            <a:srgbClr val="FFFF00"/>
          </a:solidFill>
        </p:spPr>
        <p:txBody>
          <a:bodyPr wrap="square" rtlCol="0">
            <a:spAutoFit/>
          </a:bodyPr>
          <a:lstStyle/>
          <a:p>
            <a:r>
              <a:rPr lang="zh-TW" altLang="en-US" sz="1400" dirty="0"/>
              <a:t>總是提供購物工具</a:t>
            </a:r>
            <a:endParaRPr lang="en-US" altLang="zh-TW" sz="1400" dirty="0"/>
          </a:p>
        </p:txBody>
      </p:sp>
      <p:sp>
        <p:nvSpPr>
          <p:cNvPr id="8" name="文字方塊 7"/>
          <p:cNvSpPr txBox="1"/>
          <p:nvPr/>
        </p:nvSpPr>
        <p:spPr>
          <a:xfrm>
            <a:off x="6324600" y="2996143"/>
            <a:ext cx="2590800" cy="523220"/>
          </a:xfrm>
          <a:prstGeom prst="rect">
            <a:avLst/>
          </a:prstGeom>
          <a:solidFill>
            <a:srgbClr val="FFFF00"/>
          </a:solidFill>
        </p:spPr>
        <p:txBody>
          <a:bodyPr wrap="square" rtlCol="0">
            <a:spAutoFit/>
          </a:bodyPr>
          <a:lstStyle/>
          <a:p>
            <a:r>
              <a:rPr lang="zh-TW" altLang="en-US" sz="1400" dirty="0"/>
              <a:t>前一百名的品牌幾乎都有購物應用程式</a:t>
            </a:r>
            <a:endParaRPr lang="en-US" altLang="zh-TW" sz="1400" dirty="0"/>
          </a:p>
        </p:txBody>
      </p:sp>
      <p:sp>
        <p:nvSpPr>
          <p:cNvPr id="9" name="文字方塊 8"/>
          <p:cNvSpPr txBox="1"/>
          <p:nvPr/>
        </p:nvSpPr>
        <p:spPr>
          <a:xfrm>
            <a:off x="1066800" y="5257800"/>
            <a:ext cx="1371600" cy="307777"/>
          </a:xfrm>
          <a:prstGeom prst="rect">
            <a:avLst/>
          </a:prstGeom>
          <a:solidFill>
            <a:srgbClr val="FFFF00"/>
          </a:solidFill>
        </p:spPr>
        <p:txBody>
          <a:bodyPr wrap="square" rtlCol="0">
            <a:spAutoFit/>
          </a:bodyPr>
          <a:lstStyle/>
          <a:p>
            <a:r>
              <a:rPr lang="zh-TW" altLang="en-US" sz="1400" dirty="0"/>
              <a:t>這些軟體</a:t>
            </a:r>
            <a:endParaRPr lang="en-US" altLang="zh-TW" sz="1400" dirty="0"/>
          </a:p>
        </p:txBody>
      </p:sp>
      <p:sp>
        <p:nvSpPr>
          <p:cNvPr id="10" name="文字方塊 9"/>
          <p:cNvSpPr txBox="1"/>
          <p:nvPr/>
        </p:nvSpPr>
        <p:spPr>
          <a:xfrm>
            <a:off x="1163320" y="4188023"/>
            <a:ext cx="1656080" cy="307777"/>
          </a:xfrm>
          <a:prstGeom prst="rect">
            <a:avLst/>
          </a:prstGeom>
          <a:solidFill>
            <a:srgbClr val="FFFF00"/>
          </a:solidFill>
        </p:spPr>
        <p:txBody>
          <a:bodyPr wrap="square" rtlCol="0">
            <a:spAutoFit/>
          </a:bodyPr>
          <a:lstStyle/>
          <a:p>
            <a:r>
              <a:rPr lang="zh-TW" altLang="en-US" sz="1400" dirty="0"/>
              <a:t>蘋果 </a:t>
            </a:r>
            <a:r>
              <a:rPr lang="en-US" altLang="zh-TW" sz="1400" dirty="0"/>
              <a:t>, </a:t>
            </a:r>
            <a:r>
              <a:rPr lang="zh-TW" altLang="en-US" sz="1400" dirty="0"/>
              <a:t>安卓 </a:t>
            </a:r>
            <a:r>
              <a:rPr lang="en-US" altLang="zh-TW" sz="1400" dirty="0"/>
              <a:t>,</a:t>
            </a:r>
            <a:r>
              <a:rPr lang="zh-TW" altLang="en-US" sz="1400" dirty="0"/>
              <a:t> 微軟</a:t>
            </a:r>
            <a:endParaRPr lang="en-US" altLang="zh-TW" sz="1400" dirty="0"/>
          </a:p>
        </p:txBody>
      </p:sp>
      <p:sp>
        <p:nvSpPr>
          <p:cNvPr id="11" name="文字方塊 10"/>
          <p:cNvSpPr txBox="1"/>
          <p:nvPr/>
        </p:nvSpPr>
        <p:spPr>
          <a:xfrm>
            <a:off x="2286000" y="3429000"/>
            <a:ext cx="914400" cy="307777"/>
          </a:xfrm>
          <a:prstGeom prst="rect">
            <a:avLst/>
          </a:prstGeom>
          <a:solidFill>
            <a:srgbClr val="FFFF00"/>
          </a:solidFill>
        </p:spPr>
        <p:txBody>
          <a:bodyPr wrap="square" rtlCol="0">
            <a:spAutoFit/>
          </a:bodyPr>
          <a:lstStyle/>
          <a:p>
            <a:r>
              <a:rPr lang="zh-TW" altLang="en-US" sz="1400" dirty="0"/>
              <a:t>平台</a:t>
            </a:r>
            <a:endParaRPr lang="en-US" altLang="zh-TW" sz="1400" dirty="0"/>
          </a:p>
        </p:txBody>
      </p:sp>
      <p:sp>
        <p:nvSpPr>
          <p:cNvPr id="12" name="文字方塊 11"/>
          <p:cNvSpPr txBox="1"/>
          <p:nvPr/>
        </p:nvSpPr>
        <p:spPr>
          <a:xfrm>
            <a:off x="3698240" y="4495800"/>
            <a:ext cx="1254760" cy="307777"/>
          </a:xfrm>
          <a:prstGeom prst="rect">
            <a:avLst/>
          </a:prstGeom>
          <a:solidFill>
            <a:srgbClr val="FFFF00"/>
          </a:solidFill>
        </p:spPr>
        <p:txBody>
          <a:bodyPr wrap="square" rtlCol="0">
            <a:spAutoFit/>
          </a:bodyPr>
          <a:lstStyle/>
          <a:p>
            <a:r>
              <a:rPr lang="zh-TW" altLang="en-US" sz="1400" dirty="0"/>
              <a:t>應用程式市集</a:t>
            </a:r>
            <a:endParaRPr lang="en-US" altLang="zh-TW" sz="1400" dirty="0"/>
          </a:p>
        </p:txBody>
      </p:sp>
    </p:spTree>
    <p:extLst>
      <p:ext uri="{BB962C8B-B14F-4D97-AF65-F5344CB8AC3E}">
        <p14:creationId xmlns:p14="http://schemas.microsoft.com/office/powerpoint/2010/main" val="649240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The Evolution of the Internet</a:t>
            </a:r>
            <a:br>
              <a:rPr lang="en-US" altLang="en-US" dirty="0"/>
            </a:br>
            <a:r>
              <a:rPr lang="en-US" altLang="en-US" dirty="0"/>
              <a:t>1961–Present</a:t>
            </a:r>
            <a:endParaRPr lang="en-US" dirty="0"/>
          </a:p>
        </p:txBody>
      </p:sp>
      <p:sp>
        <p:nvSpPr>
          <p:cNvPr id="3" name="Content Placeholder 2"/>
          <p:cNvSpPr>
            <a:spLocks noGrp="1"/>
          </p:cNvSpPr>
          <p:nvPr>
            <p:ph idx="1"/>
          </p:nvPr>
        </p:nvSpPr>
        <p:spPr/>
        <p:txBody>
          <a:bodyPr/>
          <a:lstStyle/>
          <a:p>
            <a:r>
              <a:rPr lang="en-US" altLang="en-US" dirty="0"/>
              <a:t>Innovation Phase, 1961–1974</a:t>
            </a:r>
          </a:p>
          <a:p>
            <a:pPr lvl="1"/>
            <a:r>
              <a:rPr lang="en-US" altLang="en-US" dirty="0"/>
              <a:t>Creation of fundamental building blocks</a:t>
            </a:r>
          </a:p>
          <a:p>
            <a:r>
              <a:rPr lang="en-US" altLang="en-US" dirty="0"/>
              <a:t>Institutionalization Phase, 1975–1995</a:t>
            </a:r>
          </a:p>
          <a:p>
            <a:pPr lvl="1"/>
            <a:r>
              <a:rPr lang="en-US" altLang="en-US" dirty="0"/>
              <a:t>Large institutions provide funding and legitimization</a:t>
            </a:r>
          </a:p>
          <a:p>
            <a:r>
              <a:rPr lang="en-US" altLang="en-US" dirty="0"/>
              <a:t>Commercialization Phase, 1995–present</a:t>
            </a:r>
          </a:p>
          <a:p>
            <a:pPr lvl="1"/>
            <a:r>
              <a:rPr lang="en-US" altLang="en-US" dirty="0"/>
              <a:t>Private corporations take over, expand Internet backbone and local service</a:t>
            </a:r>
          </a:p>
        </p:txBody>
      </p:sp>
      <p:sp>
        <p:nvSpPr>
          <p:cNvPr id="4" name="文字方塊 3"/>
          <p:cNvSpPr txBox="1"/>
          <p:nvPr/>
        </p:nvSpPr>
        <p:spPr>
          <a:xfrm>
            <a:off x="6001512" y="391766"/>
            <a:ext cx="1466088" cy="307777"/>
          </a:xfrm>
          <a:prstGeom prst="rect">
            <a:avLst/>
          </a:prstGeom>
          <a:solidFill>
            <a:srgbClr val="FFFF00"/>
          </a:solidFill>
        </p:spPr>
        <p:txBody>
          <a:bodyPr wrap="square" rtlCol="0">
            <a:spAutoFit/>
          </a:bodyPr>
          <a:lstStyle/>
          <a:p>
            <a:pPr algn="ctr"/>
            <a:r>
              <a:rPr lang="zh-TW" altLang="en-US" sz="1400" dirty="0"/>
              <a:t>互聯網的發展？</a:t>
            </a:r>
          </a:p>
        </p:txBody>
      </p:sp>
      <p:sp>
        <p:nvSpPr>
          <p:cNvPr id="5" name="文字方塊 4"/>
          <p:cNvSpPr txBox="1"/>
          <p:nvPr/>
        </p:nvSpPr>
        <p:spPr>
          <a:xfrm>
            <a:off x="5736336" y="2019443"/>
            <a:ext cx="1700784" cy="307777"/>
          </a:xfrm>
          <a:prstGeom prst="rect">
            <a:avLst/>
          </a:prstGeom>
          <a:solidFill>
            <a:srgbClr val="FFFF00"/>
          </a:solidFill>
        </p:spPr>
        <p:txBody>
          <a:bodyPr wrap="square" rtlCol="0">
            <a:spAutoFit/>
          </a:bodyPr>
          <a:lstStyle/>
          <a:p>
            <a:r>
              <a:rPr lang="en-US" altLang="zh-TW" sz="1400" dirty="0"/>
              <a:t>–</a:t>
            </a:r>
            <a:r>
              <a:rPr lang="zh-TW" altLang="en-US" sz="1400" dirty="0"/>
              <a:t>創造基本的積木。</a:t>
            </a:r>
          </a:p>
        </p:txBody>
      </p:sp>
      <p:sp>
        <p:nvSpPr>
          <p:cNvPr id="6" name="文字方塊 5"/>
          <p:cNvSpPr txBox="1"/>
          <p:nvPr/>
        </p:nvSpPr>
        <p:spPr>
          <a:xfrm>
            <a:off x="5486400" y="1623929"/>
            <a:ext cx="2286000" cy="307777"/>
          </a:xfrm>
          <a:prstGeom prst="rect">
            <a:avLst/>
          </a:prstGeom>
          <a:solidFill>
            <a:srgbClr val="FFFF00"/>
          </a:solidFill>
        </p:spPr>
        <p:txBody>
          <a:bodyPr wrap="square" rtlCol="0">
            <a:spAutoFit/>
          </a:bodyPr>
          <a:lstStyle/>
          <a:p>
            <a:pPr algn="ctr"/>
            <a:r>
              <a:rPr lang="zh-TW" altLang="en-US" sz="1400" dirty="0"/>
              <a:t>創新階段，</a:t>
            </a:r>
            <a:r>
              <a:rPr lang="en-US" altLang="zh-TW" sz="1400" dirty="0"/>
              <a:t>1961</a:t>
            </a:r>
            <a:r>
              <a:rPr lang="zh-TW" altLang="en-US" sz="1400" dirty="0"/>
              <a:t>年</a:t>
            </a:r>
            <a:r>
              <a:rPr lang="en-US" altLang="zh-TW" sz="1400" dirty="0"/>
              <a:t>-1974</a:t>
            </a:r>
            <a:r>
              <a:rPr lang="zh-TW" altLang="en-US" sz="1400" dirty="0"/>
              <a:t>年</a:t>
            </a:r>
          </a:p>
        </p:txBody>
      </p:sp>
      <p:sp>
        <p:nvSpPr>
          <p:cNvPr id="7" name="文字方塊 6"/>
          <p:cNvSpPr txBox="1"/>
          <p:nvPr/>
        </p:nvSpPr>
        <p:spPr>
          <a:xfrm>
            <a:off x="6629400" y="2653524"/>
            <a:ext cx="2514600" cy="307777"/>
          </a:xfrm>
          <a:prstGeom prst="rect">
            <a:avLst/>
          </a:prstGeom>
          <a:solidFill>
            <a:srgbClr val="FFFF00"/>
          </a:solidFill>
        </p:spPr>
        <p:txBody>
          <a:bodyPr wrap="square" rtlCol="0">
            <a:spAutoFit/>
          </a:bodyPr>
          <a:lstStyle/>
          <a:p>
            <a:pPr algn="ctr"/>
            <a:r>
              <a:rPr lang="zh-TW" altLang="en-US" sz="1400" dirty="0"/>
              <a:t>制度化階段，</a:t>
            </a:r>
            <a:r>
              <a:rPr lang="en-US" altLang="zh-TW" sz="1400" dirty="0"/>
              <a:t>1975</a:t>
            </a:r>
            <a:r>
              <a:rPr lang="zh-TW" altLang="en-US" sz="1400" dirty="0"/>
              <a:t>年</a:t>
            </a:r>
            <a:r>
              <a:rPr lang="en-US" altLang="zh-TW" sz="1400" dirty="0"/>
              <a:t>-1995</a:t>
            </a:r>
            <a:r>
              <a:rPr lang="zh-TW" altLang="en-US" sz="1400" dirty="0"/>
              <a:t>年</a:t>
            </a:r>
          </a:p>
        </p:txBody>
      </p:sp>
      <p:sp>
        <p:nvSpPr>
          <p:cNvPr id="8" name="文字方塊 7"/>
          <p:cNvSpPr txBox="1"/>
          <p:nvPr/>
        </p:nvSpPr>
        <p:spPr>
          <a:xfrm>
            <a:off x="496824" y="4722911"/>
            <a:ext cx="2286000" cy="307777"/>
          </a:xfrm>
          <a:prstGeom prst="rect">
            <a:avLst/>
          </a:prstGeom>
          <a:solidFill>
            <a:srgbClr val="FFFF00"/>
          </a:solidFill>
        </p:spPr>
        <p:txBody>
          <a:bodyPr wrap="square" rtlCol="0">
            <a:spAutoFit/>
          </a:bodyPr>
          <a:lstStyle/>
          <a:p>
            <a:pPr algn="ctr"/>
            <a:r>
              <a:rPr lang="zh-TW" altLang="en-US" sz="1400" dirty="0"/>
              <a:t>商業化階段，</a:t>
            </a:r>
            <a:r>
              <a:rPr lang="en-US" altLang="zh-TW" sz="1400" dirty="0"/>
              <a:t>1995</a:t>
            </a:r>
            <a:r>
              <a:rPr lang="zh-TW" altLang="en-US" sz="1400" dirty="0"/>
              <a:t>年至今</a:t>
            </a:r>
          </a:p>
        </p:txBody>
      </p:sp>
      <p:sp>
        <p:nvSpPr>
          <p:cNvPr id="9" name="文字方塊 8"/>
          <p:cNvSpPr txBox="1"/>
          <p:nvPr/>
        </p:nvSpPr>
        <p:spPr>
          <a:xfrm>
            <a:off x="3048000" y="938757"/>
            <a:ext cx="1219200" cy="307777"/>
          </a:xfrm>
          <a:prstGeom prst="rect">
            <a:avLst/>
          </a:prstGeom>
          <a:solidFill>
            <a:srgbClr val="FFFF00"/>
          </a:solidFill>
        </p:spPr>
        <p:txBody>
          <a:bodyPr wrap="square" rtlCol="0">
            <a:spAutoFit/>
          </a:bodyPr>
          <a:lstStyle/>
          <a:p>
            <a:pPr algn="ctr"/>
            <a:r>
              <a:rPr lang="en-US" altLang="zh-TW" sz="1400" dirty="0"/>
              <a:t>1961</a:t>
            </a:r>
            <a:r>
              <a:rPr lang="zh-TW" altLang="en-US" sz="1400" dirty="0"/>
              <a:t>年至今</a:t>
            </a:r>
          </a:p>
        </p:txBody>
      </p:sp>
      <p:sp>
        <p:nvSpPr>
          <p:cNvPr id="10" name="文字方塊 9"/>
          <p:cNvSpPr txBox="1"/>
          <p:nvPr/>
        </p:nvSpPr>
        <p:spPr>
          <a:xfrm>
            <a:off x="6327648" y="3375342"/>
            <a:ext cx="2587752" cy="307777"/>
          </a:xfrm>
          <a:prstGeom prst="rect">
            <a:avLst/>
          </a:prstGeom>
          <a:solidFill>
            <a:srgbClr val="FFFF00"/>
          </a:solidFill>
        </p:spPr>
        <p:txBody>
          <a:bodyPr wrap="square" rtlCol="0">
            <a:spAutoFit/>
          </a:bodyPr>
          <a:lstStyle/>
          <a:p>
            <a:r>
              <a:rPr lang="en-US" altLang="zh-TW" sz="1400" dirty="0"/>
              <a:t>–</a:t>
            </a:r>
            <a:r>
              <a:rPr lang="zh-TW" altLang="en-US" sz="1400" dirty="0"/>
              <a:t>大型機構提供資金和合法化。</a:t>
            </a:r>
          </a:p>
        </p:txBody>
      </p:sp>
      <p:sp>
        <p:nvSpPr>
          <p:cNvPr id="11" name="文字方塊 10"/>
          <p:cNvSpPr txBox="1"/>
          <p:nvPr/>
        </p:nvSpPr>
        <p:spPr>
          <a:xfrm>
            <a:off x="496824" y="5110487"/>
            <a:ext cx="3834384" cy="307777"/>
          </a:xfrm>
          <a:prstGeom prst="rect">
            <a:avLst/>
          </a:prstGeom>
          <a:solidFill>
            <a:srgbClr val="FFFF00"/>
          </a:solidFill>
        </p:spPr>
        <p:txBody>
          <a:bodyPr wrap="square" rtlCol="0">
            <a:spAutoFit/>
          </a:bodyPr>
          <a:lstStyle/>
          <a:p>
            <a:r>
              <a:rPr lang="en-US" altLang="zh-TW" sz="1400" dirty="0"/>
              <a:t>–</a:t>
            </a:r>
            <a:r>
              <a:rPr lang="zh-TW" altLang="en-US" sz="1400" dirty="0"/>
              <a:t>私營公司接管，擴展互聯網骨乾和本地服務。</a:t>
            </a:r>
          </a:p>
        </p:txBody>
      </p:sp>
    </p:spTree>
    <p:extLst>
      <p:ext uri="{BB962C8B-B14F-4D97-AF65-F5344CB8AC3E}">
        <p14:creationId xmlns:p14="http://schemas.microsoft.com/office/powerpoint/2010/main" val="1805165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 Key Technology Concepts</a:t>
            </a:r>
          </a:p>
        </p:txBody>
      </p:sp>
      <p:sp>
        <p:nvSpPr>
          <p:cNvPr id="3" name="Content Placeholder 2"/>
          <p:cNvSpPr>
            <a:spLocks noGrp="1"/>
          </p:cNvSpPr>
          <p:nvPr>
            <p:ph idx="1"/>
          </p:nvPr>
        </p:nvSpPr>
        <p:spPr/>
        <p:txBody>
          <a:bodyPr/>
          <a:lstStyle/>
          <a:p>
            <a:r>
              <a:rPr lang="en-US" dirty="0"/>
              <a:t>Internet defined as network that:</a:t>
            </a:r>
          </a:p>
          <a:p>
            <a:pPr lvl="1"/>
            <a:r>
              <a:rPr lang="en-US" dirty="0"/>
              <a:t>Uses IP addressing</a:t>
            </a:r>
          </a:p>
          <a:p>
            <a:pPr lvl="1"/>
            <a:r>
              <a:rPr lang="en-US" dirty="0"/>
              <a:t>Supports TCP/IP</a:t>
            </a:r>
          </a:p>
          <a:p>
            <a:pPr lvl="1"/>
            <a:r>
              <a:rPr lang="en-US" dirty="0"/>
              <a:t>Provides services to users, in manner similar to telephone system</a:t>
            </a:r>
          </a:p>
          <a:p>
            <a:r>
              <a:rPr lang="en-US" dirty="0"/>
              <a:t>Three important concepts:</a:t>
            </a:r>
          </a:p>
          <a:p>
            <a:pPr lvl="1"/>
            <a:r>
              <a:rPr lang="en-US" dirty="0"/>
              <a:t>Packet switching</a:t>
            </a:r>
          </a:p>
          <a:p>
            <a:pPr lvl="1"/>
            <a:r>
              <a:rPr lang="en-US" dirty="0"/>
              <a:t>TCP/IP communications protocol</a:t>
            </a:r>
          </a:p>
          <a:p>
            <a:pPr lvl="1"/>
            <a:r>
              <a:rPr lang="en-US" dirty="0"/>
              <a:t>Client/server computing</a:t>
            </a:r>
          </a:p>
        </p:txBody>
      </p:sp>
      <p:sp>
        <p:nvSpPr>
          <p:cNvPr id="4" name="文字方塊 3"/>
          <p:cNvSpPr txBox="1"/>
          <p:nvPr/>
        </p:nvSpPr>
        <p:spPr>
          <a:xfrm>
            <a:off x="457200" y="415575"/>
            <a:ext cx="2232660" cy="307777"/>
          </a:xfrm>
          <a:prstGeom prst="rect">
            <a:avLst/>
          </a:prstGeom>
          <a:solidFill>
            <a:srgbClr val="FFFF00"/>
          </a:solidFill>
        </p:spPr>
        <p:txBody>
          <a:bodyPr wrap="square" rtlCol="0">
            <a:spAutoFit/>
          </a:bodyPr>
          <a:lstStyle/>
          <a:p>
            <a:pPr algn="ctr"/>
            <a:r>
              <a:rPr lang="zh-TW" altLang="en-US" sz="1400" dirty="0"/>
              <a:t>互聯網：關鍵技術概念</a:t>
            </a:r>
          </a:p>
        </p:txBody>
      </p:sp>
      <p:sp>
        <p:nvSpPr>
          <p:cNvPr id="5" name="文字方塊 4"/>
          <p:cNvSpPr txBox="1"/>
          <p:nvPr/>
        </p:nvSpPr>
        <p:spPr>
          <a:xfrm>
            <a:off x="3581400" y="2052268"/>
            <a:ext cx="3529584" cy="738664"/>
          </a:xfrm>
          <a:prstGeom prst="rect">
            <a:avLst/>
          </a:prstGeom>
          <a:solidFill>
            <a:srgbClr val="FFFF00"/>
          </a:solidFill>
        </p:spPr>
        <p:txBody>
          <a:bodyPr wrap="square" rtlCol="0">
            <a:spAutoFit/>
          </a:bodyPr>
          <a:lstStyle/>
          <a:p>
            <a:r>
              <a:rPr lang="en-US" altLang="zh-TW" sz="1400" dirty="0"/>
              <a:t>–</a:t>
            </a:r>
            <a:r>
              <a:rPr lang="zh-TW" altLang="en-US" sz="1400" dirty="0"/>
              <a:t>使用</a:t>
            </a:r>
            <a:r>
              <a:rPr lang="en-US" altLang="zh-TW" sz="1400" dirty="0"/>
              <a:t>IP</a:t>
            </a:r>
            <a:r>
              <a:rPr lang="zh-TW" altLang="en-US" sz="1400" dirty="0"/>
              <a:t>尋址</a:t>
            </a:r>
          </a:p>
          <a:p>
            <a:r>
              <a:rPr lang="en-US" altLang="zh-TW" sz="1400" dirty="0"/>
              <a:t>–</a:t>
            </a:r>
            <a:r>
              <a:rPr lang="zh-TW" altLang="en-US" sz="1400" dirty="0"/>
              <a:t>支持</a:t>
            </a:r>
            <a:r>
              <a:rPr lang="en-US" altLang="zh-TW" sz="1400" dirty="0"/>
              <a:t>TCP / IP</a:t>
            </a:r>
          </a:p>
          <a:p>
            <a:r>
              <a:rPr lang="en-US" altLang="zh-TW" sz="1400" dirty="0"/>
              <a:t>–</a:t>
            </a:r>
            <a:r>
              <a:rPr lang="zh-TW" altLang="en-US" sz="1400" dirty="0"/>
              <a:t>以類似於電話系統的方式向用戶提供服務</a:t>
            </a:r>
          </a:p>
        </p:txBody>
      </p:sp>
      <p:sp>
        <p:nvSpPr>
          <p:cNvPr id="6" name="文字方塊 5"/>
          <p:cNvSpPr txBox="1"/>
          <p:nvPr/>
        </p:nvSpPr>
        <p:spPr>
          <a:xfrm>
            <a:off x="5943600" y="1652575"/>
            <a:ext cx="1905000" cy="307777"/>
          </a:xfrm>
          <a:prstGeom prst="rect">
            <a:avLst/>
          </a:prstGeom>
          <a:solidFill>
            <a:srgbClr val="FFFF00"/>
          </a:solidFill>
        </p:spPr>
        <p:txBody>
          <a:bodyPr wrap="square" rtlCol="0">
            <a:spAutoFit/>
          </a:bodyPr>
          <a:lstStyle/>
          <a:p>
            <a:pPr algn="ctr"/>
            <a:r>
              <a:rPr lang="zh-TW" altLang="en-US" sz="1400" dirty="0"/>
              <a:t>互聯網定義為網絡：</a:t>
            </a:r>
          </a:p>
        </p:txBody>
      </p:sp>
      <p:sp>
        <p:nvSpPr>
          <p:cNvPr id="7" name="文字方塊 6"/>
          <p:cNvSpPr txBox="1"/>
          <p:nvPr/>
        </p:nvSpPr>
        <p:spPr>
          <a:xfrm>
            <a:off x="5029200" y="3429000"/>
            <a:ext cx="2232660" cy="307777"/>
          </a:xfrm>
          <a:prstGeom prst="rect">
            <a:avLst/>
          </a:prstGeom>
          <a:solidFill>
            <a:srgbClr val="FFFF00"/>
          </a:solidFill>
        </p:spPr>
        <p:txBody>
          <a:bodyPr wrap="square" rtlCol="0">
            <a:spAutoFit/>
          </a:bodyPr>
          <a:lstStyle/>
          <a:p>
            <a:pPr algn="ctr"/>
            <a:r>
              <a:rPr lang="zh-TW" altLang="en-US" sz="1400" dirty="0"/>
              <a:t>互聯網：關鍵技術概念</a:t>
            </a:r>
          </a:p>
        </p:txBody>
      </p:sp>
      <p:sp>
        <p:nvSpPr>
          <p:cNvPr id="8" name="文字方塊 7"/>
          <p:cNvSpPr txBox="1"/>
          <p:nvPr/>
        </p:nvSpPr>
        <p:spPr>
          <a:xfrm>
            <a:off x="925068" y="5181600"/>
            <a:ext cx="1764792" cy="738664"/>
          </a:xfrm>
          <a:prstGeom prst="rect">
            <a:avLst/>
          </a:prstGeom>
          <a:solidFill>
            <a:srgbClr val="FFFF00"/>
          </a:solidFill>
        </p:spPr>
        <p:txBody>
          <a:bodyPr wrap="square" rtlCol="0">
            <a:spAutoFit/>
          </a:bodyPr>
          <a:lstStyle/>
          <a:p>
            <a:r>
              <a:rPr lang="en-US" altLang="zh-TW" sz="1400" dirty="0"/>
              <a:t>–</a:t>
            </a:r>
            <a:r>
              <a:rPr lang="zh-TW" altLang="en-US" sz="1400" dirty="0"/>
              <a:t>分組交換</a:t>
            </a:r>
          </a:p>
          <a:p>
            <a:r>
              <a:rPr lang="en-US" altLang="zh-TW" sz="1400" dirty="0"/>
              <a:t>–TCP / IP</a:t>
            </a:r>
            <a:r>
              <a:rPr lang="zh-TW" altLang="en-US" sz="1400" dirty="0"/>
              <a:t>通信協議</a:t>
            </a:r>
          </a:p>
          <a:p>
            <a:r>
              <a:rPr lang="en-US" altLang="zh-TW" sz="1400" dirty="0"/>
              <a:t>–</a:t>
            </a:r>
            <a:r>
              <a:rPr lang="zh-TW" altLang="en-US" sz="1400" dirty="0"/>
              <a:t>客戶機</a:t>
            </a:r>
            <a:r>
              <a:rPr lang="en-US" altLang="zh-TW" sz="1400" dirty="0"/>
              <a:t>/</a:t>
            </a:r>
            <a:r>
              <a:rPr lang="zh-TW" altLang="en-US" sz="1400" dirty="0"/>
              <a:t>服務器計算</a:t>
            </a:r>
          </a:p>
        </p:txBody>
      </p:sp>
    </p:spTree>
    <p:extLst>
      <p:ext uri="{BB962C8B-B14F-4D97-AF65-F5344CB8AC3E}">
        <p14:creationId xmlns:p14="http://schemas.microsoft.com/office/powerpoint/2010/main" val="1925756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Packet Switching</a:t>
            </a:r>
          </a:p>
        </p:txBody>
      </p:sp>
      <p:sp>
        <p:nvSpPr>
          <p:cNvPr id="3" name="Content Placeholder 2"/>
          <p:cNvSpPr>
            <a:spLocks noGrp="1"/>
          </p:cNvSpPr>
          <p:nvPr>
            <p:ph idx="1"/>
          </p:nvPr>
        </p:nvSpPr>
        <p:spPr/>
        <p:txBody>
          <a:bodyPr/>
          <a:lstStyle/>
          <a:p>
            <a:r>
              <a:rPr lang="en-US" dirty="0"/>
              <a:t>Slices digital messages into packets</a:t>
            </a:r>
          </a:p>
          <a:p>
            <a:r>
              <a:rPr lang="en-US" dirty="0"/>
              <a:t>Sends packets along different communication paths as they become available</a:t>
            </a:r>
          </a:p>
          <a:p>
            <a:r>
              <a:rPr lang="en-US" dirty="0"/>
              <a:t>Reassembles packets once they arrive at destination</a:t>
            </a:r>
          </a:p>
          <a:p>
            <a:r>
              <a:rPr lang="en-US" dirty="0"/>
              <a:t>Uses routers </a:t>
            </a:r>
          </a:p>
          <a:p>
            <a:r>
              <a:rPr lang="en-US" dirty="0"/>
              <a:t>Less expensive, wasteful than circuit-switching</a:t>
            </a:r>
          </a:p>
          <a:p>
            <a:endParaRPr lang="en-US" dirty="0"/>
          </a:p>
        </p:txBody>
      </p:sp>
      <p:sp>
        <p:nvSpPr>
          <p:cNvPr id="4" name="文字方塊 3"/>
          <p:cNvSpPr txBox="1"/>
          <p:nvPr/>
        </p:nvSpPr>
        <p:spPr>
          <a:xfrm>
            <a:off x="457200" y="439959"/>
            <a:ext cx="1143000" cy="307777"/>
          </a:xfrm>
          <a:prstGeom prst="rect">
            <a:avLst/>
          </a:prstGeom>
          <a:solidFill>
            <a:srgbClr val="FFFF00"/>
          </a:solidFill>
        </p:spPr>
        <p:txBody>
          <a:bodyPr wrap="square" rtlCol="0">
            <a:spAutoFit/>
          </a:bodyPr>
          <a:lstStyle/>
          <a:p>
            <a:pPr algn="ctr"/>
            <a:r>
              <a:rPr lang="zh-TW" altLang="en-US" sz="1400" dirty="0"/>
              <a:t>分組交換</a:t>
            </a:r>
          </a:p>
        </p:txBody>
      </p:sp>
      <p:sp>
        <p:nvSpPr>
          <p:cNvPr id="5" name="文字方塊 4"/>
          <p:cNvSpPr txBox="1"/>
          <p:nvPr/>
        </p:nvSpPr>
        <p:spPr>
          <a:xfrm>
            <a:off x="685800" y="1287332"/>
            <a:ext cx="2133600" cy="307777"/>
          </a:xfrm>
          <a:prstGeom prst="rect">
            <a:avLst/>
          </a:prstGeom>
          <a:solidFill>
            <a:srgbClr val="FFFF00"/>
          </a:solidFill>
        </p:spPr>
        <p:txBody>
          <a:bodyPr wrap="square" rtlCol="0">
            <a:spAutoFit/>
          </a:bodyPr>
          <a:lstStyle/>
          <a:p>
            <a:r>
              <a:rPr lang="zh-TW" altLang="en-US" sz="1400" dirty="0"/>
              <a:t>將數字信息分成數據包。</a:t>
            </a:r>
          </a:p>
        </p:txBody>
      </p:sp>
      <p:sp>
        <p:nvSpPr>
          <p:cNvPr id="6" name="文字方塊 5"/>
          <p:cNvSpPr txBox="1"/>
          <p:nvPr/>
        </p:nvSpPr>
        <p:spPr>
          <a:xfrm>
            <a:off x="5830824" y="2667000"/>
            <a:ext cx="2819400" cy="523220"/>
          </a:xfrm>
          <a:prstGeom prst="rect">
            <a:avLst/>
          </a:prstGeom>
          <a:solidFill>
            <a:srgbClr val="FFFF00"/>
          </a:solidFill>
        </p:spPr>
        <p:txBody>
          <a:bodyPr wrap="square" rtlCol="0">
            <a:spAutoFit/>
          </a:bodyPr>
          <a:lstStyle/>
          <a:p>
            <a:r>
              <a:rPr lang="zh-TW" altLang="en-US" sz="1400" dirty="0"/>
              <a:t>在不同的通信路徑發送數據包時，它們變得可用。</a:t>
            </a:r>
          </a:p>
        </p:txBody>
      </p:sp>
      <p:sp>
        <p:nvSpPr>
          <p:cNvPr id="7" name="文字方塊 6"/>
          <p:cNvSpPr txBox="1"/>
          <p:nvPr/>
        </p:nvSpPr>
        <p:spPr>
          <a:xfrm>
            <a:off x="2667000" y="3807023"/>
            <a:ext cx="2895600" cy="307777"/>
          </a:xfrm>
          <a:prstGeom prst="rect">
            <a:avLst/>
          </a:prstGeom>
          <a:solidFill>
            <a:srgbClr val="FFFF00"/>
          </a:solidFill>
        </p:spPr>
        <p:txBody>
          <a:bodyPr wrap="square" rtlCol="0">
            <a:spAutoFit/>
          </a:bodyPr>
          <a:lstStyle/>
          <a:p>
            <a:r>
              <a:rPr lang="zh-TW" altLang="en-US" sz="1400" dirty="0"/>
              <a:t>一旦到達目的地，重新組裝數據包。</a:t>
            </a:r>
          </a:p>
        </p:txBody>
      </p:sp>
      <p:sp>
        <p:nvSpPr>
          <p:cNvPr id="8" name="文字方塊 7"/>
          <p:cNvSpPr txBox="1"/>
          <p:nvPr/>
        </p:nvSpPr>
        <p:spPr>
          <a:xfrm>
            <a:off x="2810256" y="4343400"/>
            <a:ext cx="1152144" cy="307777"/>
          </a:xfrm>
          <a:prstGeom prst="rect">
            <a:avLst/>
          </a:prstGeom>
          <a:solidFill>
            <a:srgbClr val="FFFF00"/>
          </a:solidFill>
        </p:spPr>
        <p:txBody>
          <a:bodyPr wrap="square" rtlCol="0">
            <a:spAutoFit/>
          </a:bodyPr>
          <a:lstStyle/>
          <a:p>
            <a:r>
              <a:rPr lang="zh-TW" altLang="en-US" sz="1400" dirty="0"/>
              <a:t>使用路由器。</a:t>
            </a:r>
          </a:p>
        </p:txBody>
      </p:sp>
      <p:sp>
        <p:nvSpPr>
          <p:cNvPr id="9" name="文字方塊 8"/>
          <p:cNvSpPr txBox="1"/>
          <p:nvPr/>
        </p:nvSpPr>
        <p:spPr>
          <a:xfrm>
            <a:off x="685800" y="5410200"/>
            <a:ext cx="2514600" cy="307777"/>
          </a:xfrm>
          <a:prstGeom prst="rect">
            <a:avLst/>
          </a:prstGeom>
          <a:solidFill>
            <a:srgbClr val="FFFF00"/>
          </a:solidFill>
        </p:spPr>
        <p:txBody>
          <a:bodyPr wrap="square" rtlCol="0">
            <a:spAutoFit/>
          </a:bodyPr>
          <a:lstStyle/>
          <a:p>
            <a:r>
              <a:rPr lang="zh-TW" altLang="en-US" sz="1400" dirty="0"/>
              <a:t>比電路交換更便宜，不浪費。</a:t>
            </a:r>
          </a:p>
        </p:txBody>
      </p:sp>
    </p:spTree>
    <p:extLst>
      <p:ext uri="{BB962C8B-B14F-4D97-AF65-F5344CB8AC3E}">
        <p14:creationId xmlns:p14="http://schemas.microsoft.com/office/powerpoint/2010/main" val="2697139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3.3: Packet Switching</a:t>
            </a:r>
          </a:p>
        </p:txBody>
      </p:sp>
      <p:sp>
        <p:nvSpPr>
          <p:cNvPr id="4" name="Text Placeholder 3"/>
          <p:cNvSpPr>
            <a:spLocks noGrp="1"/>
          </p:cNvSpPr>
          <p:nvPr>
            <p:ph type="body" sz="quarter" idx="13"/>
          </p:nvPr>
        </p:nvSpPr>
        <p:spPr/>
        <p:txBody>
          <a:bodyPr/>
          <a:lstStyle/>
          <a:p>
            <a:endParaRPr lang="en-US" dirty="0"/>
          </a:p>
        </p:txBody>
      </p:sp>
      <p:pic>
        <p:nvPicPr>
          <p:cNvPr id="8" name="Picture 7" descr="Figure 3.3. Shows how a short text message is converted into bits, broken into packets, and has header information added."/>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9600" y="1277802"/>
            <a:ext cx="7620000" cy="378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字方塊 4"/>
          <p:cNvSpPr txBox="1"/>
          <p:nvPr/>
        </p:nvSpPr>
        <p:spPr>
          <a:xfrm>
            <a:off x="5943600" y="384119"/>
            <a:ext cx="1546860" cy="307777"/>
          </a:xfrm>
          <a:prstGeom prst="rect">
            <a:avLst/>
          </a:prstGeom>
          <a:solidFill>
            <a:srgbClr val="FFFF00"/>
          </a:solidFill>
        </p:spPr>
        <p:txBody>
          <a:bodyPr wrap="square" rtlCol="0">
            <a:spAutoFit/>
          </a:bodyPr>
          <a:lstStyle/>
          <a:p>
            <a:pPr algn="ctr"/>
            <a:r>
              <a:rPr lang="zh-TW" altLang="en-US" sz="1400" dirty="0"/>
              <a:t>圖</a:t>
            </a:r>
            <a:r>
              <a:rPr lang="en-US" altLang="zh-TW" sz="1400" dirty="0"/>
              <a:t>3.3</a:t>
            </a:r>
            <a:r>
              <a:rPr lang="zh-TW" altLang="en-US" sz="1400" dirty="0"/>
              <a:t>：分組交換</a:t>
            </a:r>
          </a:p>
        </p:txBody>
      </p:sp>
      <p:sp>
        <p:nvSpPr>
          <p:cNvPr id="7" name="文字方塊 6"/>
          <p:cNvSpPr txBox="1"/>
          <p:nvPr/>
        </p:nvSpPr>
        <p:spPr>
          <a:xfrm>
            <a:off x="990600" y="1014492"/>
            <a:ext cx="1371600" cy="307777"/>
          </a:xfrm>
          <a:prstGeom prst="rect">
            <a:avLst/>
          </a:prstGeom>
          <a:solidFill>
            <a:srgbClr val="FFFF00"/>
          </a:solidFill>
        </p:spPr>
        <p:txBody>
          <a:bodyPr wrap="square" rtlCol="0">
            <a:spAutoFit/>
          </a:bodyPr>
          <a:lstStyle/>
          <a:p>
            <a:r>
              <a:rPr lang="zh-TW" altLang="en-US" sz="1400" dirty="0"/>
              <a:t>我想和你溝通。</a:t>
            </a:r>
          </a:p>
        </p:txBody>
      </p:sp>
      <p:sp>
        <p:nvSpPr>
          <p:cNvPr id="9" name="文字方塊 8"/>
          <p:cNvSpPr txBox="1"/>
          <p:nvPr/>
        </p:nvSpPr>
        <p:spPr>
          <a:xfrm>
            <a:off x="4529709" y="4537132"/>
            <a:ext cx="4374642" cy="523220"/>
          </a:xfrm>
          <a:prstGeom prst="rect">
            <a:avLst/>
          </a:prstGeom>
          <a:solidFill>
            <a:srgbClr val="FFFF00"/>
          </a:solidFill>
        </p:spPr>
        <p:txBody>
          <a:bodyPr wrap="square" rtlCol="0">
            <a:spAutoFit/>
          </a:bodyPr>
          <a:lstStyle/>
          <a:p>
            <a:r>
              <a:rPr lang="zh-TW" altLang="en-US" sz="1400" dirty="0"/>
              <a:t>將標題信息添加到指示目的地的每個分組，以及其他控制信息，例如總消息中有多少</a:t>
            </a:r>
            <a:r>
              <a:rPr lang="en-US" altLang="zh-TW" sz="1400" dirty="0"/>
              <a:t>bits</a:t>
            </a:r>
            <a:r>
              <a:rPr lang="zh-TW" altLang="en-US" sz="1400" dirty="0"/>
              <a:t>以及多少分組。</a:t>
            </a:r>
          </a:p>
        </p:txBody>
      </p:sp>
      <p:sp>
        <p:nvSpPr>
          <p:cNvPr id="10" name="文字方塊 9"/>
          <p:cNvSpPr txBox="1"/>
          <p:nvPr/>
        </p:nvSpPr>
        <p:spPr>
          <a:xfrm>
            <a:off x="7486650" y="2568347"/>
            <a:ext cx="1657350" cy="307777"/>
          </a:xfrm>
          <a:prstGeom prst="rect">
            <a:avLst/>
          </a:prstGeom>
          <a:solidFill>
            <a:srgbClr val="FFFF00"/>
          </a:solidFill>
        </p:spPr>
        <p:txBody>
          <a:bodyPr wrap="square" rtlCol="0">
            <a:spAutoFit/>
          </a:bodyPr>
          <a:lstStyle/>
          <a:p>
            <a:r>
              <a:rPr lang="zh-TW" altLang="en-US" sz="1400" dirty="0" smtClean="0"/>
              <a:t>位元</a:t>
            </a:r>
            <a:r>
              <a:rPr lang="zh-TW" altLang="en-US" sz="1400" dirty="0" smtClean="0"/>
              <a:t>分成</a:t>
            </a:r>
            <a:r>
              <a:rPr lang="zh-TW" altLang="en-US" sz="1400" dirty="0"/>
              <a:t>數據包</a:t>
            </a:r>
          </a:p>
        </p:txBody>
      </p:sp>
      <p:sp>
        <p:nvSpPr>
          <p:cNvPr id="11" name="文字方塊 10"/>
          <p:cNvSpPr txBox="1"/>
          <p:nvPr/>
        </p:nvSpPr>
        <p:spPr>
          <a:xfrm>
            <a:off x="7512558" y="1863708"/>
            <a:ext cx="1631442" cy="307777"/>
          </a:xfrm>
          <a:prstGeom prst="rect">
            <a:avLst/>
          </a:prstGeom>
          <a:solidFill>
            <a:srgbClr val="FFFF00"/>
          </a:solidFill>
        </p:spPr>
        <p:txBody>
          <a:bodyPr wrap="square" rtlCol="0">
            <a:spAutoFit/>
          </a:bodyPr>
          <a:lstStyle/>
          <a:p>
            <a:r>
              <a:rPr lang="zh-TW" altLang="en-US" sz="1400" dirty="0"/>
              <a:t>短信數字化成</a:t>
            </a:r>
            <a:r>
              <a:rPr lang="zh-TW" altLang="en-US" sz="1400" dirty="0" smtClean="0"/>
              <a:t>位元</a:t>
            </a:r>
            <a:endParaRPr lang="zh-TW" altLang="en-US" sz="1400" dirty="0"/>
          </a:p>
        </p:txBody>
      </p:sp>
      <p:sp>
        <p:nvSpPr>
          <p:cNvPr id="12" name="文字方塊 11"/>
          <p:cNvSpPr txBox="1"/>
          <p:nvPr/>
        </p:nvSpPr>
        <p:spPr>
          <a:xfrm>
            <a:off x="6705600" y="1277802"/>
            <a:ext cx="990600" cy="307777"/>
          </a:xfrm>
          <a:prstGeom prst="rect">
            <a:avLst/>
          </a:prstGeom>
          <a:solidFill>
            <a:srgbClr val="FFFF00"/>
          </a:solidFill>
        </p:spPr>
        <p:txBody>
          <a:bodyPr wrap="square" rtlCol="0">
            <a:spAutoFit/>
          </a:bodyPr>
          <a:lstStyle/>
          <a:p>
            <a:pPr algn="ctr"/>
            <a:r>
              <a:rPr lang="zh-TW" altLang="en-US" sz="1400" dirty="0"/>
              <a:t>原文短信</a:t>
            </a:r>
          </a:p>
        </p:txBody>
      </p:sp>
    </p:spTree>
    <p:extLst>
      <p:ext uri="{BB962C8B-B14F-4D97-AF65-F5344CB8AC3E}">
        <p14:creationId xmlns:p14="http://schemas.microsoft.com/office/powerpoint/2010/main" val="3104023111"/>
      </p:ext>
    </p:extLst>
  </p:cSld>
  <p:clrMapOvr>
    <a:masterClrMapping/>
  </p:clrMapOvr>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4684</TotalTime>
  <Words>4979</Words>
  <Application>Microsoft Office PowerPoint</Application>
  <PresentationFormat>如螢幕大小 (4:3)</PresentationFormat>
  <Paragraphs>748</Paragraphs>
  <Slides>53</Slides>
  <Notes>9</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53</vt:i4>
      </vt:variant>
    </vt:vector>
  </HeadingPairs>
  <TitlesOfParts>
    <vt:vector size="60" baseType="lpstr">
      <vt:lpstr>微軟正黑體</vt:lpstr>
      <vt:lpstr>PMingLiU</vt:lpstr>
      <vt:lpstr>Arial</vt:lpstr>
      <vt:lpstr>Times New Roman</vt:lpstr>
      <vt:lpstr>Verdana</vt:lpstr>
      <vt:lpstr>Wingdings</vt:lpstr>
      <vt:lpstr>508 Lecture</vt:lpstr>
      <vt:lpstr>E-commerce 2017  business. technology. society. 13th edition</vt:lpstr>
      <vt:lpstr>E-commerce 2017   business. technology. society.</vt:lpstr>
      <vt:lpstr>Learning Objectives</vt:lpstr>
      <vt:lpstr>The Apple Watch: Bringing the Internet of Things to Your Wrist</vt:lpstr>
      <vt:lpstr>The Internet: Technology Background</vt:lpstr>
      <vt:lpstr>The Evolution of the Internet 1961–Present</vt:lpstr>
      <vt:lpstr>The Internet: Key Technology Concepts</vt:lpstr>
      <vt:lpstr>Packet Switching</vt:lpstr>
      <vt:lpstr>Figure 3.3: Packet Switching</vt:lpstr>
      <vt:lpstr>TCP/IP</vt:lpstr>
      <vt:lpstr>Figure 3.4: The TCP/IP Architecture and Protocol Suite</vt:lpstr>
      <vt:lpstr>Internet (IP) Addresses</vt:lpstr>
      <vt:lpstr>Figure 3.5: Routing Internet Messages: TCP/IP and Packet Switching</vt:lpstr>
      <vt:lpstr>Domain Names, DNS, and URLs</vt:lpstr>
      <vt:lpstr>Client/Server Computing</vt:lpstr>
      <vt:lpstr>The New Client: The Mobile Platform</vt:lpstr>
      <vt:lpstr>The Internet “Cloud Computing” Model  (1 of 2)</vt:lpstr>
      <vt:lpstr>The Internet “Cloud Computing” Model  (2 of 2)</vt:lpstr>
      <vt:lpstr>Other Internet Protocols and Utility Programs</vt:lpstr>
      <vt:lpstr>The Internet Today</vt:lpstr>
      <vt:lpstr>Figure 3.11: The Hourglass Model of the Internet</vt:lpstr>
      <vt:lpstr>Figure 3.12: Internet Network Architecture</vt:lpstr>
      <vt:lpstr>The Internet Backbone</vt:lpstr>
      <vt:lpstr>Internet Exchange Points (IXPs)</vt:lpstr>
      <vt:lpstr>Tier 3 Internet Service Providers</vt:lpstr>
      <vt:lpstr>Campus/Corporate Area Networks</vt:lpstr>
      <vt:lpstr>Intranets</vt:lpstr>
      <vt:lpstr>Who Governs the Internet?</vt:lpstr>
      <vt:lpstr>Insight on Society: Government Regulation and Surveillance of the Internet</vt:lpstr>
      <vt:lpstr>Limitations of the Current Internet</vt:lpstr>
      <vt:lpstr>The Internet2 Project</vt:lpstr>
      <vt:lpstr>The First Mile and the Last Mile</vt:lpstr>
      <vt:lpstr>Fiber Optics and the Bandwidth Explosion in the First Mile</vt:lpstr>
      <vt:lpstr>The Last Mile: Mobile Internet Access</vt:lpstr>
      <vt:lpstr>Wireless Local Area Network (WLAN) –based Internet Access</vt:lpstr>
      <vt:lpstr>Figure 3.14: Wi-Fi Networks</vt:lpstr>
      <vt:lpstr>The Future Internet</vt:lpstr>
      <vt:lpstr>The Web</vt:lpstr>
      <vt:lpstr>Hypertext</vt:lpstr>
      <vt:lpstr>Markup Languages</vt:lpstr>
      <vt:lpstr>Insight on Technology: The Rise of HTML5</vt:lpstr>
      <vt:lpstr>Web Servers and Web Clients</vt:lpstr>
      <vt:lpstr>Web Browsers</vt:lpstr>
      <vt:lpstr>The Internet and Web: Features</vt:lpstr>
      <vt:lpstr>Communication Tools</vt:lpstr>
      <vt:lpstr>Search Engines</vt:lpstr>
      <vt:lpstr>Figure 3.18: How Google Works</vt:lpstr>
      <vt:lpstr>Downloadable and Streaming Media</vt:lpstr>
      <vt:lpstr>Web 2.0 Features and Services</vt:lpstr>
      <vt:lpstr>Virtual Reality and Augmented Reality</vt:lpstr>
      <vt:lpstr>Intelligent Personal Assistants</vt:lpstr>
      <vt:lpstr>Insight on Business: AI, Intelligent Assistants, and Chatbots</vt:lpstr>
      <vt:lpstr>Mobile Apps</vt:lpstr>
    </vt:vector>
  </TitlesOfParts>
  <Company>echosvoice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 Compliant Lecture PowerPoint</dc:title>
  <dc:subject>E-commerce 2017</dc:subject>
  <dc:creator>Kenneth C. Laudon/Carol G. Traver</dc:creator>
  <cp:keywords>E-commerce</cp:keywords>
  <cp:lastModifiedBy>User</cp:lastModifiedBy>
  <cp:revision>205</cp:revision>
  <dcterms:created xsi:type="dcterms:W3CDTF">2014-07-14T20:04:21Z</dcterms:created>
  <dcterms:modified xsi:type="dcterms:W3CDTF">2018-03-19T02:52:03Z</dcterms:modified>
</cp:coreProperties>
</file>